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17"/>
  </p:notesMasterIdLst>
  <p:handoutMasterIdLst>
    <p:handoutMasterId r:id="rId18"/>
  </p:handoutMasterIdLst>
  <p:sldIdLst>
    <p:sldId id="467" r:id="rId2"/>
    <p:sldId id="470" r:id="rId3"/>
    <p:sldId id="472" r:id="rId4"/>
    <p:sldId id="473" r:id="rId5"/>
    <p:sldId id="474" r:id="rId6"/>
    <p:sldId id="475" r:id="rId7"/>
    <p:sldId id="476" r:id="rId8"/>
    <p:sldId id="477" r:id="rId9"/>
    <p:sldId id="478" r:id="rId10"/>
    <p:sldId id="479" r:id="rId11"/>
    <p:sldId id="480" r:id="rId12"/>
    <p:sldId id="481" r:id="rId13"/>
    <p:sldId id="482" r:id="rId14"/>
    <p:sldId id="483" r:id="rId15"/>
    <p:sldId id="469" r:id="rId16"/>
  </p:sldIdLst>
  <p:sldSz cx="9144000" cy="5143500" type="screen16x9"/>
  <p:notesSz cx="7010400" cy="9236075"/>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3B87605F-6347-4350-B173-1EE1CBAA3787}">
          <p14:sldIdLst>
            <p14:sldId id="467"/>
          </p14:sldIdLst>
        </p14:section>
        <p14:section name="Introduction" id="{5BBE9338-C8F2-7348-A8D3-FDEED9277C0E}">
          <p14:sldIdLst>
            <p14:sldId id="470"/>
            <p14:sldId id="472"/>
            <p14:sldId id="473"/>
          </p14:sldIdLst>
        </p14:section>
        <p14:section name="Algorithms" id="{245745C8-8C69-2C49-B43B-3BCFC8CA56B0}">
          <p14:sldIdLst>
            <p14:sldId id="474"/>
            <p14:sldId id="475"/>
          </p14:sldIdLst>
        </p14:section>
        <p14:section name="Evaluation" id="{26325F50-4F3C-EC41-9ADB-D5273BEB4734}">
          <p14:sldIdLst>
            <p14:sldId id="476"/>
            <p14:sldId id="477"/>
            <p14:sldId id="478"/>
            <p14:sldId id="479"/>
            <p14:sldId id="480"/>
            <p14:sldId id="481"/>
          </p14:sldIdLst>
        </p14:section>
        <p14:section name="Conclusion" id="{311E788C-1B91-DB4F-92E2-1B40E08DD1A2}">
          <p14:sldIdLst>
            <p14:sldId id="482"/>
            <p14:sldId id="483"/>
          </p14:sldIdLst>
        </p14:section>
        <p14:section name="Conclusion" id="{75618293-736E-2441-ADB8-8A461431E247}">
          <p14:sldIdLst>
            <p14:sldId id="469"/>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guide id="7" orient="horz" pos="395">
          <p15:clr>
            <a:srgbClr val="A4A3A4"/>
          </p15:clr>
        </p15:guide>
        <p15:guide id="8" orient="horz" pos="55">
          <p15:clr>
            <a:srgbClr val="A4A3A4"/>
          </p15:clr>
        </p15:guide>
        <p15:guide id="9" orient="horz" pos="3048">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guide id="3" orient="horz" pos="2909">
          <p15:clr>
            <a:srgbClr val="A4A3A4"/>
          </p15:clr>
        </p15:guide>
        <p15:guide id="4"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3399FF"/>
    <a:srgbClr val="FF9900"/>
    <a:srgbClr val="66FFFF"/>
    <a:srgbClr val="E28700"/>
    <a:srgbClr val="FF3300"/>
    <a:srgbClr val="FF0000"/>
    <a:srgbClr val="CCFF66"/>
    <a:srgbClr val="CC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41" autoAdjust="0"/>
    <p:restoredTop sz="82292" autoAdjust="0"/>
  </p:normalViewPr>
  <p:slideViewPr>
    <p:cSldViewPr snapToGrid="0" snapToObjects="1">
      <p:cViewPr>
        <p:scale>
          <a:sx n="95" d="100"/>
          <a:sy n="95" d="100"/>
        </p:scale>
        <p:origin x="1000" y="368"/>
      </p:cViewPr>
      <p:guideLst>
        <p:guide orient="horz" pos="527"/>
        <p:guide orient="horz" pos="73"/>
        <p:guide orient="horz" pos="4064"/>
        <p:guide pos="2880"/>
        <p:guide pos="113"/>
        <p:guide pos="5647"/>
        <p:guide orient="horz" pos="395"/>
        <p:guide orient="horz" pos="55"/>
        <p:guide orient="horz" pos="30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73" d="100"/>
          <a:sy n="73" d="100"/>
        </p:scale>
        <p:origin x="-3448" y="-104"/>
      </p:cViewPr>
      <p:guideLst>
        <p:guide orient="horz" pos="3130"/>
        <p:guide pos="2144"/>
        <p:guide orient="horz" pos="2909"/>
        <p:guide pos="2209"/>
      </p:guideLst>
    </p:cSldViewPr>
  </p:notes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3"/>
            <a:ext cx="3037840" cy="461804"/>
          </a:xfrm>
          <a:prstGeom prst="rect">
            <a:avLst/>
          </a:prstGeom>
        </p:spPr>
        <p:txBody>
          <a:bodyPr vert="horz" lIns="91243" tIns="45622" rIns="91243" bIns="4562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970939" y="3"/>
            <a:ext cx="3037840" cy="461804"/>
          </a:xfrm>
          <a:prstGeom prst="rect">
            <a:avLst/>
          </a:prstGeom>
        </p:spPr>
        <p:txBody>
          <a:bodyPr vert="horz" lIns="91243" tIns="45622" rIns="91243" bIns="45622" rtlCol="0"/>
          <a:lstStyle>
            <a:lvl1pPr algn="r">
              <a:defRPr sz="1200"/>
            </a:lvl1pPr>
          </a:lstStyle>
          <a:p>
            <a:fld id="{D829EBEE-5DBD-45D0-BA62-80122688BEB8}" type="datetimeFigureOut">
              <a:rPr kumimoji="1" lang="ja-JP" altLang="en-US" smtClean="0">
                <a:ea typeface="メイリオ" panose="020B0604030504040204" pitchFamily="50" charset="-128"/>
              </a:rPr>
              <a:t>2017/6/17</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4" y="8772670"/>
            <a:ext cx="3037840" cy="461804"/>
          </a:xfrm>
          <a:prstGeom prst="rect">
            <a:avLst/>
          </a:prstGeom>
        </p:spPr>
        <p:txBody>
          <a:bodyPr vert="horz" lIns="91243" tIns="45622" rIns="91243" bIns="4562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970939" y="8772670"/>
            <a:ext cx="3037840" cy="461804"/>
          </a:xfrm>
          <a:prstGeom prst="rect">
            <a:avLst/>
          </a:prstGeom>
        </p:spPr>
        <p:txBody>
          <a:bodyPr vert="horz" lIns="91243" tIns="45622" rIns="91243" bIns="4562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970939" y="1"/>
            <a:ext cx="3037840" cy="267622"/>
          </a:xfrm>
          <a:prstGeom prst="rect">
            <a:avLst/>
          </a:prstGeom>
        </p:spPr>
        <p:txBody>
          <a:bodyPr vert="horz" lIns="91243" tIns="45622" rIns="91243" bIns="45622" rtlCol="0"/>
          <a:lstStyle>
            <a:lvl1pPr algn="r">
              <a:defRPr sz="1000">
                <a:ea typeface="メイリオ" panose="020B0604030504040204" pitchFamily="50" charset="-128"/>
              </a:defRPr>
            </a:lvl1pPr>
          </a:lstStyle>
          <a:p>
            <a:fld id="{4B26993D-C081-44EB-B0F5-A9F467792B62}" type="datetimeFigureOut">
              <a:rPr lang="ja-JP" altLang="en-US" smtClean="0"/>
              <a:pPr/>
              <a:t>2017/6/17</a:t>
            </a:fld>
            <a:endParaRPr lang="ja-JP" altLang="en-US" dirty="0"/>
          </a:p>
        </p:txBody>
      </p:sp>
      <p:sp>
        <p:nvSpPr>
          <p:cNvPr id="7" name="スライド番号プレースホルダー 6"/>
          <p:cNvSpPr>
            <a:spLocks noGrp="1"/>
          </p:cNvSpPr>
          <p:nvPr>
            <p:ph type="sldNum" sz="quarter" idx="5"/>
          </p:nvPr>
        </p:nvSpPr>
        <p:spPr>
          <a:xfrm>
            <a:off x="3970939" y="8969207"/>
            <a:ext cx="3037840" cy="267622"/>
          </a:xfrm>
          <a:prstGeom prst="rect">
            <a:avLst/>
          </a:prstGeom>
        </p:spPr>
        <p:txBody>
          <a:bodyPr vert="horz" lIns="91243" tIns="45622" rIns="91243" bIns="4562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430213" y="401638"/>
            <a:ext cx="6149975" cy="3460750"/>
          </a:xfrm>
          <a:prstGeom prst="rect">
            <a:avLst/>
          </a:prstGeom>
          <a:noFill/>
          <a:ln w="12700">
            <a:solidFill>
              <a:prstClr val="black"/>
            </a:solidFill>
          </a:ln>
        </p:spPr>
        <p:txBody>
          <a:bodyPr vert="horz" lIns="90464" tIns="45231" rIns="90464" bIns="45231" rtlCol="0" anchor="ctr"/>
          <a:lstStyle/>
          <a:p>
            <a:endParaRPr lang="ja-JP" altLang="en-US" dirty="0"/>
          </a:p>
        </p:txBody>
      </p:sp>
      <p:sp>
        <p:nvSpPr>
          <p:cNvPr id="9" name="ノート プレースホルダー 8"/>
          <p:cNvSpPr>
            <a:spLocks noGrp="1"/>
          </p:cNvSpPr>
          <p:nvPr>
            <p:ph type="body" sz="quarter" idx="3"/>
          </p:nvPr>
        </p:nvSpPr>
        <p:spPr>
          <a:xfrm>
            <a:off x="94336" y="4014337"/>
            <a:ext cx="6821732" cy="4850656"/>
          </a:xfrm>
          <a:prstGeom prst="rect">
            <a:avLst/>
          </a:prstGeom>
        </p:spPr>
        <p:txBody>
          <a:bodyPr vert="horz" lIns="0" tIns="45231" rIns="0" bIns="45231"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Good morning </a:t>
            </a:r>
            <a:r>
              <a:rPr lang="en-US" baseline="0" dirty="0" smtClean="0"/>
              <a:t>everyone </a:t>
            </a:r>
            <a:r>
              <a:rPr lang="en-US" baseline="0" dirty="0" smtClean="0">
                <a:sym typeface="Wingdings"/>
              </a:rPr>
              <a:t> Thank you for the introduction .. If any.. I will be presenting our paper titled </a:t>
            </a:r>
            <a:r>
              <a:rPr lang="en-US" baseline="0" dirty="0" err="1" smtClean="0">
                <a:sym typeface="Wingdings"/>
              </a:rPr>
              <a:t>Konark</a:t>
            </a:r>
            <a:r>
              <a:rPr lang="en-US" baseline="0" dirty="0" smtClean="0">
                <a:sym typeface="Wingdings"/>
              </a:rPr>
              <a:t>.. Which is a joint work with my advisor Lili and </a:t>
            </a:r>
            <a:r>
              <a:rPr lang="en-US" baseline="0" dirty="0" err="1" smtClean="0">
                <a:sym typeface="Wingdings"/>
              </a:rPr>
              <a:t>Karthik</a:t>
            </a:r>
            <a:r>
              <a:rPr lang="en-US" baseline="0" dirty="0" smtClean="0">
                <a:sym typeface="Wingdings"/>
              </a:rPr>
              <a:t>, Eugene, and </a:t>
            </a:r>
            <a:r>
              <a:rPr lang="en-US" baseline="0" dirty="0" err="1" smtClean="0">
                <a:sym typeface="Wingdings"/>
              </a:rPr>
              <a:t>Sampath</a:t>
            </a:r>
            <a:r>
              <a:rPr lang="en-US" baseline="0" dirty="0" smtClean="0">
                <a:sym typeface="Wingdings"/>
              </a:rPr>
              <a:t> from NEC labs America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a:t>
            </a:fld>
            <a:endParaRPr lang="en-US" altLang="en-US"/>
          </a:p>
        </p:txBody>
      </p:sp>
    </p:spTree>
    <p:extLst>
      <p:ext uri="{BB962C8B-B14F-4D97-AF65-F5344CB8AC3E}">
        <p14:creationId xmlns:p14="http://schemas.microsoft.com/office/powerpoint/2010/main" val="710500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12</a:t>
            </a:fld>
            <a:endParaRPr lang="ja-JP" altLang="en-US" dirty="0"/>
          </a:p>
        </p:txBody>
      </p:sp>
    </p:spTree>
    <p:extLst>
      <p:ext uri="{BB962C8B-B14F-4D97-AF65-F5344CB8AC3E}">
        <p14:creationId xmlns:p14="http://schemas.microsoft.com/office/powerpoint/2010/main" val="645384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takeaways are </a:t>
            </a:r>
            <a:r>
              <a:rPr lang="en-US" dirty="0" err="1" smtClean="0"/>
              <a:t>thes</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13</a:t>
            </a:fld>
            <a:endParaRPr lang="ja-JP" altLang="en-US" dirty="0"/>
          </a:p>
        </p:txBody>
      </p:sp>
    </p:spTree>
    <p:extLst>
      <p:ext uri="{BB962C8B-B14F-4D97-AF65-F5344CB8AC3E}">
        <p14:creationId xmlns:p14="http://schemas.microsoft.com/office/powerpoint/2010/main" val="186569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and many are left for future work</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14</a:t>
            </a:fld>
            <a:endParaRPr lang="ja-JP" altLang="en-US" dirty="0"/>
          </a:p>
        </p:txBody>
      </p:sp>
    </p:spTree>
    <p:extLst>
      <p:ext uri="{BB962C8B-B14F-4D97-AF65-F5344CB8AC3E}">
        <p14:creationId xmlns:p14="http://schemas.microsoft.com/office/powerpoint/2010/main" val="342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major players in any retail scenario : the consumers and the retailers. In the current physical retail setup, both of them are wanting to get more out of their experience. Consumers are eager to get more immersive and personalized experience, and they hate the delay at the end of it. Retailers are wanting to get fine-grained insights (just not the purchase history).</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2</a:t>
            </a:fld>
            <a:endParaRPr lang="ja-JP" altLang="en-US" dirty="0"/>
          </a:p>
        </p:txBody>
      </p:sp>
    </p:spTree>
    <p:extLst>
      <p:ext uri="{BB962C8B-B14F-4D97-AF65-F5344CB8AC3E}">
        <p14:creationId xmlns:p14="http://schemas.microsoft.com/office/powerpoint/2010/main" val="214421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 we try</a:t>
            </a:r>
            <a:r>
              <a:rPr lang="en-US" baseline="0" dirty="0" smtClean="0"/>
              <a:t> to address most pressing issues ailing the brick-and-mortar retail industry.  We build a RFID based retail cart to provide better consumer shopping experience and richer analytics. RFID (Radio frequency identification) JC Penny, </a:t>
            </a:r>
            <a:r>
              <a:rPr lang="en-US" baseline="0" dirty="0" err="1" smtClean="0"/>
              <a:t>Zaras</a:t>
            </a:r>
            <a:r>
              <a:rPr lang="en-US" baseline="0" dirty="0" smtClean="0"/>
              <a:t>, Target etc. use it.</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3</a:t>
            </a:fld>
            <a:endParaRPr lang="ja-JP" altLang="en-US" dirty="0"/>
          </a:p>
        </p:txBody>
      </p:sp>
    </p:spTree>
    <p:extLst>
      <p:ext uri="{BB962C8B-B14F-4D97-AF65-F5344CB8AC3E}">
        <p14:creationId xmlns:p14="http://schemas.microsoft.com/office/powerpoint/2010/main" val="111894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a:t>
            </a:r>
            <a:r>
              <a:rPr lang="en-US" baseline="0" dirty="0" smtClean="0"/>
              <a:t> we build a reader and three antenna equipped RFID cart prototype.</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4</a:t>
            </a:fld>
            <a:endParaRPr lang="ja-JP" altLang="en-US" dirty="0"/>
          </a:p>
        </p:txBody>
      </p:sp>
    </p:spTree>
    <p:extLst>
      <p:ext uri="{BB962C8B-B14F-4D97-AF65-F5344CB8AC3E}">
        <p14:creationId xmlns:p14="http://schemas.microsoft.com/office/powerpoint/2010/main" val="141654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outline the algorithm we use in the The </a:t>
            </a:r>
            <a:r>
              <a:rPr lang="en-US" dirty="0" smtClean="0"/>
              <a:t>key </a:t>
            </a:r>
            <a:r>
              <a:rPr lang="en-US" dirty="0" smtClean="0"/>
              <a:t>idea,</a:t>
            </a:r>
            <a:r>
              <a:rPr lang="en-US" baseline="0" dirty="0" smtClean="0"/>
              <a:t> we exploit, </a:t>
            </a:r>
            <a:r>
              <a:rPr lang="en-US" dirty="0" smtClean="0"/>
              <a:t>is </a:t>
            </a:r>
            <a:r>
              <a:rPr lang="en-US" dirty="0" smtClean="0"/>
              <a:t>the mobility of</a:t>
            </a:r>
            <a:r>
              <a:rPr lang="en-US" baseline="0" dirty="0" smtClean="0"/>
              <a:t> the </a:t>
            </a:r>
            <a:r>
              <a:rPr lang="en-US" baseline="0" dirty="0" smtClean="0"/>
              <a:t>user and the limited reading range of RFID antennas. We also exploit the fact that the features like </a:t>
            </a:r>
            <a:r>
              <a:rPr lang="en-US" baseline="0" dirty="0" smtClean="0"/>
              <a:t>RSSI, Phase, Read rate, </a:t>
            </a:r>
            <a:r>
              <a:rPr lang="en-US" baseline="0" dirty="0" err="1" smtClean="0"/>
              <a:t>doppler</a:t>
            </a:r>
            <a:r>
              <a:rPr lang="en-US" baseline="0" dirty="0" smtClean="0"/>
              <a:t> frequency change of RFID tags of in-cart will be different than outside tags. </a:t>
            </a:r>
            <a:r>
              <a:rPr lang="en-US" baseline="0" dirty="0" smtClean="0"/>
              <a:t>We also use the fact that in-cart items change less frequently compared to out-cart items. For example, when user moves the reading zone changes and the features shown by the tags of different ta In-cart </a:t>
            </a:r>
            <a:r>
              <a:rPr lang="en-US" baseline="0" dirty="0" smtClean="0"/>
              <a:t>tags would be similar.</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5</a:t>
            </a:fld>
            <a:endParaRPr lang="ja-JP" altLang="en-US" dirty="0"/>
          </a:p>
        </p:txBody>
      </p:sp>
    </p:spTree>
    <p:extLst>
      <p:ext uri="{BB962C8B-B14F-4D97-AF65-F5344CB8AC3E}">
        <p14:creationId xmlns:p14="http://schemas.microsoft.com/office/powerpoint/2010/main" val="153623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observe the when user pick up the item</a:t>
            </a:r>
            <a:r>
              <a:rPr lang="en-US" baseline="0" dirty="0" smtClean="0"/>
              <a:t> there is a huge phase variation of the item.</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6</a:t>
            </a:fld>
            <a:endParaRPr lang="ja-JP" altLang="en-US" dirty="0"/>
          </a:p>
        </p:txBody>
      </p:sp>
    </p:spTree>
    <p:extLst>
      <p:ext uri="{BB962C8B-B14F-4D97-AF65-F5344CB8AC3E}">
        <p14:creationId xmlns:p14="http://schemas.microsoft.com/office/powerpoint/2010/main" val="66885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used the following equipment in our experiments</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7</a:t>
            </a:fld>
            <a:endParaRPr lang="ja-JP" altLang="en-US" dirty="0"/>
          </a:p>
        </p:txBody>
      </p:sp>
    </p:spTree>
    <p:extLst>
      <p:ext uri="{BB962C8B-B14F-4D97-AF65-F5344CB8AC3E}">
        <p14:creationId xmlns:p14="http://schemas.microsoft.com/office/powerpoint/2010/main" val="1318230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metrics.</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9</a:t>
            </a:fld>
            <a:endParaRPr lang="ja-JP" altLang="en-US" dirty="0"/>
          </a:p>
        </p:txBody>
      </p:sp>
    </p:spTree>
    <p:extLst>
      <p:ext uri="{BB962C8B-B14F-4D97-AF65-F5344CB8AC3E}">
        <p14:creationId xmlns:p14="http://schemas.microsoft.com/office/powerpoint/2010/main" val="1383034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Detection latency.</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146727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p:cNvSpPr/>
          <p:nvPr/>
        </p:nvSpPr>
        <p:spPr>
          <a:xfrm flipV="1">
            <a:off x="5410200" y="2857500"/>
            <a:ext cx="3733800" cy="67866"/>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Rectangle 4"/>
          <p:cNvSpPr/>
          <p:nvPr/>
        </p:nvSpPr>
        <p:spPr>
          <a:xfrm flipV="1">
            <a:off x="5410200" y="2922985"/>
            <a:ext cx="3733800" cy="14406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flipV="1">
            <a:off x="5410200" y="3086100"/>
            <a:ext cx="3733800" cy="7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flipV="1">
            <a:off x="5410201" y="3123010"/>
            <a:ext cx="1965325" cy="14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flipV="1">
            <a:off x="5410201" y="3149204"/>
            <a:ext cx="1965325" cy="7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useBgFill="1">
        <p:nvSpPr>
          <p:cNvPr id="10" name="Rounded Rectangle 9"/>
          <p:cNvSpPr/>
          <p:nvPr/>
        </p:nvSpPr>
        <p:spPr bwMode="white">
          <a:xfrm>
            <a:off x="5410201" y="2971800"/>
            <a:ext cx="3063875" cy="20241"/>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useBgFill="1">
        <p:nvSpPr>
          <p:cNvPr id="11" name="Rounded Rectangle 10"/>
          <p:cNvSpPr/>
          <p:nvPr/>
        </p:nvSpPr>
        <p:spPr bwMode="white">
          <a:xfrm>
            <a:off x="7377113" y="3045619"/>
            <a:ext cx="1600200" cy="2738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2" name="Rectangle 11"/>
          <p:cNvSpPr/>
          <p:nvPr/>
        </p:nvSpPr>
        <p:spPr>
          <a:xfrm>
            <a:off x="0" y="2737248"/>
            <a:ext cx="9144000" cy="183356"/>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3" name="Rectangle 12"/>
          <p:cNvSpPr/>
          <p:nvPr/>
        </p:nvSpPr>
        <p:spPr>
          <a:xfrm>
            <a:off x="0" y="2756298"/>
            <a:ext cx="9144000" cy="10596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4" name="Rectangle 13"/>
          <p:cNvSpPr/>
          <p:nvPr/>
        </p:nvSpPr>
        <p:spPr>
          <a:xfrm flipV="1">
            <a:off x="6413500" y="2732485"/>
            <a:ext cx="2730500" cy="18573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5" name="Rectangle 14"/>
          <p:cNvSpPr/>
          <p:nvPr/>
        </p:nvSpPr>
        <p:spPr>
          <a:xfrm>
            <a:off x="0" y="0"/>
            <a:ext cx="9144000" cy="2776538"/>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6" name="Date Placeholder 27"/>
          <p:cNvSpPr txBox="1">
            <a:spLocks/>
          </p:cNvSpPr>
          <p:nvPr userDrawn="1"/>
        </p:nvSpPr>
        <p:spPr>
          <a:xfrm>
            <a:off x="7497764" y="4800600"/>
            <a:ext cx="1646237" cy="3429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sz="1200" dirty="0" smtClean="0">
                <a:ea typeface="+mn-ea"/>
                <a:cs typeface="+mn-cs"/>
              </a:rPr>
              <a:t>June</a:t>
            </a:r>
            <a:r>
              <a:rPr lang="en-US" sz="1200" baseline="0" dirty="0" smtClean="0">
                <a:ea typeface="+mn-ea"/>
                <a:cs typeface="+mn-cs"/>
              </a:rPr>
              <a:t> 19</a:t>
            </a:r>
            <a:r>
              <a:rPr lang="en-US" sz="1200" dirty="0" smtClean="0">
                <a:ea typeface="+mn-ea"/>
                <a:cs typeface="+mn-cs"/>
              </a:rPr>
              <a:t>, 2017</a:t>
            </a:r>
            <a:endParaRPr lang="en-US" sz="1200" dirty="0">
              <a:ea typeface="+mn-ea"/>
              <a:cs typeface="+mn-cs"/>
            </a:endParaRPr>
          </a:p>
        </p:txBody>
      </p:sp>
      <p:sp>
        <p:nvSpPr>
          <p:cNvPr id="17" name="Date Placeholder 27"/>
          <p:cNvSpPr txBox="1">
            <a:spLocks/>
          </p:cNvSpPr>
          <p:nvPr userDrawn="1"/>
        </p:nvSpPr>
        <p:spPr>
          <a:xfrm>
            <a:off x="0" y="4800600"/>
            <a:ext cx="2667000" cy="3429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sz="1200" dirty="0" smtClean="0">
                <a:solidFill>
                  <a:srgbClr val="002060"/>
                </a:solidFill>
                <a:ea typeface="+mn-ea"/>
                <a:cs typeface="+mn-cs"/>
              </a:rPr>
              <a:t>WPA 2017, </a:t>
            </a:r>
            <a:r>
              <a:rPr lang="en-US" sz="1200" dirty="0" err="1" smtClean="0">
                <a:solidFill>
                  <a:srgbClr val="002060"/>
                </a:solidFill>
                <a:ea typeface="+mn-ea"/>
                <a:cs typeface="+mn-cs"/>
              </a:rPr>
              <a:t>MobiSys</a:t>
            </a:r>
            <a:r>
              <a:rPr lang="en-US" sz="1200" baseline="0" dirty="0" smtClean="0">
                <a:solidFill>
                  <a:srgbClr val="002060"/>
                </a:solidFill>
                <a:ea typeface="+mn-ea"/>
                <a:cs typeface="+mn-cs"/>
              </a:rPr>
              <a:t> ‘17</a:t>
            </a:r>
            <a:endParaRPr lang="en-US" sz="1200" dirty="0">
              <a:solidFill>
                <a:srgbClr val="002060"/>
              </a:solidFill>
              <a:ea typeface="+mn-ea"/>
              <a:cs typeface="+mn-cs"/>
            </a:endParaRPr>
          </a:p>
        </p:txBody>
      </p:sp>
      <p:sp>
        <p:nvSpPr>
          <p:cNvPr id="9" name="Subtitle 8"/>
          <p:cNvSpPr>
            <a:spLocks noGrp="1"/>
          </p:cNvSpPr>
          <p:nvPr>
            <p:ph type="subTitle" idx="1"/>
          </p:nvPr>
        </p:nvSpPr>
        <p:spPr>
          <a:xfrm>
            <a:off x="457200" y="2924953"/>
            <a:ext cx="4953000" cy="1314450"/>
          </a:xfrm>
        </p:spPr>
        <p:txBody>
          <a:bodyPr/>
          <a:lstStyle>
            <a:lvl1pPr marL="48006" indent="0" algn="l">
              <a:buNone/>
              <a:defRPr sz="180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dirty="0" smtClean="0"/>
              <a:t>Click to edit Master subtitle style</a:t>
            </a:r>
            <a:endParaRPr lang="en-US" dirty="0"/>
          </a:p>
        </p:txBody>
      </p:sp>
      <p:sp>
        <p:nvSpPr>
          <p:cNvPr id="32" name="Title 31"/>
          <p:cNvSpPr>
            <a:spLocks noGrp="1"/>
          </p:cNvSpPr>
          <p:nvPr>
            <p:ph type="title"/>
          </p:nvPr>
        </p:nvSpPr>
        <p:spPr/>
        <p:txBody>
          <a:bodyPr/>
          <a:lstStyle>
            <a:lvl1pPr>
              <a:defRPr>
                <a:solidFill>
                  <a:schemeClr val="bg1"/>
                </a:solidFill>
                <a:latin typeface="Helvetica Neue" charset="0"/>
                <a:ea typeface="Helvetica Neue" charset="0"/>
                <a:cs typeface="Helvetica Neue" charset="0"/>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27"/>
          <p:cNvSpPr txBox="1">
            <a:spLocks/>
          </p:cNvSpPr>
          <p:nvPr userDrawn="1"/>
        </p:nvSpPr>
        <p:spPr>
          <a:xfrm>
            <a:off x="0" y="4800600"/>
            <a:ext cx="2667000" cy="3429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sz="1050" dirty="0" smtClean="0">
                <a:solidFill>
                  <a:srgbClr val="002060"/>
                </a:solidFill>
                <a:ea typeface="+mn-ea"/>
                <a:cs typeface="+mn-cs"/>
              </a:rPr>
              <a:t>WPA 2017, </a:t>
            </a:r>
            <a:r>
              <a:rPr lang="en-US" sz="1050" dirty="0" err="1" smtClean="0">
                <a:solidFill>
                  <a:srgbClr val="002060"/>
                </a:solidFill>
                <a:ea typeface="+mn-ea"/>
                <a:cs typeface="+mn-cs"/>
              </a:rPr>
              <a:t>MobiSys</a:t>
            </a:r>
            <a:r>
              <a:rPr lang="en-US" sz="1050" baseline="0" dirty="0" smtClean="0">
                <a:solidFill>
                  <a:srgbClr val="002060"/>
                </a:solidFill>
                <a:ea typeface="+mn-ea"/>
                <a:cs typeface="+mn-cs"/>
              </a:rPr>
              <a:t> ‘17</a:t>
            </a:r>
            <a:endParaRPr lang="en-US" sz="1050" dirty="0">
              <a:solidFill>
                <a:srgbClr val="002060"/>
              </a:solidFill>
              <a:ea typeface="+mn-ea"/>
              <a:cs typeface="+mn-cs"/>
            </a:endParaRPr>
          </a:p>
        </p:txBody>
      </p:sp>
      <p:sp>
        <p:nvSpPr>
          <p:cNvPr id="5" name="Date Placeholder 27"/>
          <p:cNvSpPr txBox="1">
            <a:spLocks/>
          </p:cNvSpPr>
          <p:nvPr userDrawn="1"/>
        </p:nvSpPr>
        <p:spPr>
          <a:xfrm>
            <a:off x="7497764" y="4800600"/>
            <a:ext cx="1646237" cy="3429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sz="1200" dirty="0" smtClean="0">
                <a:ea typeface="+mn-ea"/>
                <a:cs typeface="+mn-cs"/>
              </a:rPr>
              <a:t>June</a:t>
            </a:r>
            <a:r>
              <a:rPr lang="en-US" sz="1200" baseline="0" dirty="0" smtClean="0">
                <a:ea typeface="+mn-ea"/>
                <a:cs typeface="+mn-cs"/>
              </a:rPr>
              <a:t> 19</a:t>
            </a:r>
            <a:r>
              <a:rPr lang="en-US" sz="1200" dirty="0" smtClean="0">
                <a:ea typeface="+mn-ea"/>
                <a:cs typeface="+mn-cs"/>
              </a:rPr>
              <a:t>, 2017</a:t>
            </a:r>
            <a:endParaRPr lang="en-US" sz="1200" dirty="0">
              <a:ea typeface="+mn-ea"/>
              <a:cs typeface="+mn-cs"/>
            </a:endParaRPr>
          </a:p>
        </p:txBody>
      </p:sp>
      <p:sp>
        <p:nvSpPr>
          <p:cNvPr id="2" name="Title 1"/>
          <p:cNvSpPr>
            <a:spLocks noGrp="1"/>
          </p:cNvSpPr>
          <p:nvPr>
            <p:ph type="title"/>
          </p:nvPr>
        </p:nvSpPr>
        <p:spPr>
          <a:xfrm>
            <a:off x="228600" y="171450"/>
            <a:ext cx="8229600" cy="800100"/>
          </a:xfrm>
        </p:spPr>
        <p:txBody>
          <a:bodyPr/>
          <a:lstStyle>
            <a:lvl1pPr>
              <a:defRPr>
                <a:solidFill>
                  <a:srgbClr val="0071C0"/>
                </a:solidFill>
                <a:effectLst>
                  <a:glow rad="50800">
                    <a:srgbClr val="0070C0">
                      <a:alpha val="14000"/>
                    </a:srgbClr>
                  </a:glow>
                  <a:innerShdw blurRad="114300">
                    <a:srgbClr val="0070C0"/>
                  </a:innerShdw>
                </a:effectLst>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85850"/>
            <a:ext cx="8229600" cy="3429000"/>
          </a:xfrm>
          <a:effectLst>
            <a:softEdge rad="12700"/>
          </a:effectLst>
        </p:spPr>
        <p:txBody>
          <a:bodyPr/>
          <a:lstStyle>
            <a:lvl1pPr marL="273844" indent="-191691">
              <a:buFont typeface="Wingdings" charset="2"/>
              <a:buChar char="§"/>
              <a:defRPr sz="2400" i="0">
                <a:solidFill>
                  <a:schemeClr val="tx1"/>
                </a:solidFill>
                <a:latin typeface="Helvetica Neue" charset="0"/>
                <a:ea typeface="Helvetica Neue" charset="0"/>
                <a:cs typeface="Helvetica Neue" charset="0"/>
              </a:defRPr>
            </a:lvl1pPr>
            <a:lvl2pPr marL="694373" indent="-385763">
              <a:buFont typeface="Wingdings" pitchFamily="2" charset="2"/>
              <a:buChar char="Ø"/>
              <a:defRPr sz="1950">
                <a:solidFill>
                  <a:schemeClr val="tx1"/>
                </a:solidFill>
                <a:latin typeface="Helvetica Neue" charset="0"/>
                <a:ea typeface="Helvetica Neue" charset="0"/>
                <a:cs typeface="Helvetica Neue" charset="0"/>
              </a:defRPr>
            </a:lvl2pPr>
            <a:lvl3pPr>
              <a:buFont typeface="Courier New" pitchFamily="49" charset="0"/>
              <a:buChar char="o"/>
              <a:defRPr sz="1500">
                <a:solidFill>
                  <a:srgbClr val="0070C0"/>
                </a:solidFill>
                <a:latin typeface="Helvetica Neue" charset="0"/>
                <a:ea typeface="Helvetica Neue" charset="0"/>
                <a:cs typeface="Helvetica Neue" charset="0"/>
              </a:defRPr>
            </a:lvl3pPr>
            <a:lvl4pPr>
              <a:buFont typeface="Arial" pitchFamily="34" charset="0"/>
              <a:buChar char="•"/>
              <a:defRPr sz="1350">
                <a:solidFill>
                  <a:srgbClr val="C00000"/>
                </a:solidFill>
                <a:latin typeface="Helvetica Neue" charset="0"/>
                <a:ea typeface="Helvetica Neue" charset="0"/>
                <a:cs typeface="Helvetica Neue" charset="0"/>
              </a:defRPr>
            </a:lvl4pPr>
            <a:lvl5pPr>
              <a:defRPr sz="1200">
                <a:solidFill>
                  <a:srgbClr val="00B0F0"/>
                </a:solidFill>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userDrawn="1"/>
        </p:nvSpPr>
        <p:spPr>
          <a:xfrm>
            <a:off x="304800" y="914400"/>
            <a:ext cx="8534400" cy="57150"/>
          </a:xfrm>
          <a:prstGeom prst="rect">
            <a:avLst/>
          </a:prstGeom>
          <a:gradFill flip="none" rotWithShape="1">
            <a:gsLst>
              <a:gs pos="0">
                <a:schemeClr val="accent6">
                  <a:lumMod val="78000"/>
                </a:schemeClr>
              </a:gs>
              <a:gs pos="29000">
                <a:srgbClr val="0070C0">
                  <a:tint val="44500"/>
                  <a:satMod val="160000"/>
                </a:srgbClr>
              </a:gs>
              <a:gs pos="77000">
                <a:srgbClr val="0070C0">
                  <a:tint val="23500"/>
                  <a:satMod val="16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userDrawn="1"/>
        </p:nvSpPr>
        <p:spPr>
          <a:xfrm>
            <a:off x="4158669" y="4866501"/>
            <a:ext cx="439544" cy="300082"/>
          </a:xfrm>
          <a:prstGeom prst="rect">
            <a:avLst/>
          </a:prstGeom>
          <a:noFill/>
        </p:spPr>
        <p:txBody>
          <a:bodyPr wrap="none" rtlCol="0">
            <a:spAutoFit/>
          </a:bodyPr>
          <a:lstStyle/>
          <a:p>
            <a:fld id="{5FAD3C12-A3F2-7C4C-825B-59B5AB673982}" type="slidenum">
              <a:rPr lang="en-US" sz="1350" smtClean="0"/>
              <a:t>‹#›</a:t>
            </a:fld>
            <a:endParaRPr lang="en-US" sz="1350"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857250"/>
            <a:ext cx="1905000" cy="4114800"/>
          </a:xfrm>
        </p:spPr>
        <p:txBody>
          <a:bodyPr vert="eaVert"/>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857250"/>
            <a:ext cx="6248400" cy="4114800"/>
          </a:xfrm>
        </p:spPr>
        <p:txBody>
          <a:bodyPr vert="eaVert"/>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lank(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18" y="0"/>
            <a:ext cx="5299364" cy="5143500"/>
          </a:xfrm>
          <a:prstGeom prst="rect">
            <a:avLst/>
          </a:prstGeom>
        </p:spPr>
      </p:pic>
    </p:spTree>
    <p:extLst>
      <p:ext uri="{BB962C8B-B14F-4D97-AF65-F5344CB8AC3E}">
        <p14:creationId xmlns:p14="http://schemas.microsoft.com/office/powerpoint/2010/main" val="10926615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275035"/>
            <a:ext cx="9144000" cy="63103"/>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29" name="Rectangle 28"/>
          <p:cNvSpPr/>
          <p:nvPr/>
        </p:nvSpPr>
        <p:spPr>
          <a:xfrm>
            <a:off x="0" y="0"/>
            <a:ext cx="9144000" cy="2333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0" name="Rectangle 29"/>
          <p:cNvSpPr/>
          <p:nvPr/>
        </p:nvSpPr>
        <p:spPr>
          <a:xfrm>
            <a:off x="0" y="230982"/>
            <a:ext cx="9144000" cy="69056"/>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1" name="Rectangle 30"/>
          <p:cNvSpPr/>
          <p:nvPr/>
        </p:nvSpPr>
        <p:spPr>
          <a:xfrm flipV="1">
            <a:off x="5410200" y="270273"/>
            <a:ext cx="3733800" cy="6786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2" name="Rectangle 31"/>
          <p:cNvSpPr/>
          <p:nvPr/>
        </p:nvSpPr>
        <p:spPr>
          <a:xfrm flipV="1">
            <a:off x="5410200" y="329804"/>
            <a:ext cx="3733800" cy="135731"/>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useBgFill="1">
        <p:nvSpPr>
          <p:cNvPr id="33" name="Rounded Rectangle 32"/>
          <p:cNvSpPr/>
          <p:nvPr/>
        </p:nvSpPr>
        <p:spPr bwMode="white">
          <a:xfrm>
            <a:off x="5407026" y="372667"/>
            <a:ext cx="3063875" cy="21431"/>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useBgFill="1">
        <p:nvSpPr>
          <p:cNvPr id="34" name="Rounded Rectangle 33"/>
          <p:cNvSpPr/>
          <p:nvPr/>
        </p:nvSpPr>
        <p:spPr bwMode="white">
          <a:xfrm>
            <a:off x="7373938" y="441722"/>
            <a:ext cx="1600200" cy="27384"/>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5" name="Rectangle 34"/>
          <p:cNvSpPr/>
          <p:nvPr/>
        </p:nvSpPr>
        <p:spPr bwMode="invGray">
          <a:xfrm>
            <a:off x="9085263" y="-1191"/>
            <a:ext cx="57150" cy="465535"/>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6" name="Rectangle 35"/>
          <p:cNvSpPr/>
          <p:nvPr/>
        </p:nvSpPr>
        <p:spPr bwMode="invGray">
          <a:xfrm>
            <a:off x="9043989" y="-1191"/>
            <a:ext cx="28575" cy="465535"/>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7" name="Rectangle 36"/>
          <p:cNvSpPr/>
          <p:nvPr/>
        </p:nvSpPr>
        <p:spPr bwMode="invGray">
          <a:xfrm>
            <a:off x="9024939" y="-1191"/>
            <a:ext cx="9525" cy="465535"/>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8" name="Rectangle 37"/>
          <p:cNvSpPr/>
          <p:nvPr/>
        </p:nvSpPr>
        <p:spPr bwMode="invGray">
          <a:xfrm>
            <a:off x="8975725" y="-1191"/>
            <a:ext cx="26988" cy="465535"/>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39" name="Rectangle 38"/>
          <p:cNvSpPr/>
          <p:nvPr/>
        </p:nvSpPr>
        <p:spPr bwMode="invGray">
          <a:xfrm>
            <a:off x="8915401" y="0"/>
            <a:ext cx="55563" cy="439341"/>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40" name="Rectangle 39"/>
          <p:cNvSpPr/>
          <p:nvPr/>
        </p:nvSpPr>
        <p:spPr bwMode="invGray">
          <a:xfrm>
            <a:off x="8874125" y="0"/>
            <a:ext cx="7938" cy="439341"/>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087" name="Title Placeholder 21"/>
          <p:cNvSpPr>
            <a:spLocks noGrp="1"/>
          </p:cNvSpPr>
          <p:nvPr>
            <p:ph type="title"/>
          </p:nvPr>
        </p:nvSpPr>
        <p:spPr bwMode="auto">
          <a:xfrm>
            <a:off x="457200" y="857250"/>
            <a:ext cx="8229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8" name="Text Placeholder 12"/>
          <p:cNvSpPr>
            <a:spLocks noGrp="1"/>
          </p:cNvSpPr>
          <p:nvPr>
            <p:ph type="body" idx="1"/>
          </p:nvPr>
        </p:nvSpPr>
        <p:spPr bwMode="auto">
          <a:xfrm>
            <a:off x="457200" y="1687116"/>
            <a:ext cx="8229600"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4" name="Date Placeholder 13"/>
          <p:cNvSpPr>
            <a:spLocks noGrp="1"/>
          </p:cNvSpPr>
          <p:nvPr>
            <p:ph type="dt" sz="half" idx="2"/>
          </p:nvPr>
        </p:nvSpPr>
        <p:spPr>
          <a:xfrm>
            <a:off x="6586538" y="459581"/>
            <a:ext cx="957262" cy="342900"/>
          </a:xfrm>
          <a:prstGeom prst="rect">
            <a:avLst/>
          </a:prstGeom>
        </p:spPr>
        <p:txBody>
          <a:bodyPr vert="horz"/>
          <a:lstStyle>
            <a:lvl1pPr algn="l" eaLnBrk="1" fontAlgn="auto" latinLnBrk="0" hangingPunct="1">
              <a:spcBef>
                <a:spcPts val="0"/>
              </a:spcBef>
              <a:spcAft>
                <a:spcPts val="0"/>
              </a:spcAft>
              <a:defRPr kumimoji="0" sz="600">
                <a:solidFill>
                  <a:schemeClr val="accent2"/>
                </a:solidFill>
                <a:latin typeface="+mn-lt"/>
                <a:ea typeface="+mn-ea"/>
                <a:cs typeface="+mn-cs"/>
              </a:defRPr>
            </a:lvl1pPr>
          </a:lstStyle>
          <a:p>
            <a:pPr>
              <a:defRPr/>
            </a:pPr>
            <a:endParaRPr lang="en-US"/>
          </a:p>
        </p:txBody>
      </p:sp>
      <p:sp>
        <p:nvSpPr>
          <p:cNvPr id="3" name="Footer Placeholder 2"/>
          <p:cNvSpPr>
            <a:spLocks noGrp="1"/>
          </p:cNvSpPr>
          <p:nvPr>
            <p:ph type="ftr" sz="quarter" idx="3"/>
          </p:nvPr>
        </p:nvSpPr>
        <p:spPr>
          <a:xfrm>
            <a:off x="5257801" y="459581"/>
            <a:ext cx="1325563" cy="342900"/>
          </a:xfrm>
          <a:prstGeom prst="rect">
            <a:avLst/>
          </a:prstGeom>
        </p:spPr>
        <p:txBody>
          <a:bodyPr vert="horz"/>
          <a:lstStyle>
            <a:lvl1pPr algn="r" eaLnBrk="1" fontAlgn="auto" latinLnBrk="0" hangingPunct="1">
              <a:spcBef>
                <a:spcPts val="0"/>
              </a:spcBef>
              <a:spcAft>
                <a:spcPts val="0"/>
              </a:spcAft>
              <a:defRPr kumimoji="0" sz="600">
                <a:solidFill>
                  <a:schemeClr val="accent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8174038" y="1191"/>
            <a:ext cx="762000" cy="275034"/>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charset="0"/>
              </a:defRPr>
            </a:lvl1pPr>
          </a:lstStyle>
          <a:p>
            <a:fld id="{2738EE03-C2F4-3044-8B12-2FE7FF1E085A}" type="slidenum">
              <a:rPr lang="en-US" altLang="en-US"/>
              <a:pPr/>
              <a:t>‹#›</a:t>
            </a:fld>
            <a:endParaRPr lang="en-US" altLang="en-US"/>
          </a:p>
        </p:txBody>
      </p:sp>
    </p:spTree>
    <p:extLst>
      <p:ext uri="{BB962C8B-B14F-4D97-AF65-F5344CB8AC3E}">
        <p14:creationId xmlns:p14="http://schemas.microsoft.com/office/powerpoint/2010/main" val="87398453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7" r:id="rId3"/>
    <p:sldLayoutId id="2147483720"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3000" kern="12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Trebuchet MS" pitchFamily="34" charset="0"/>
        </a:defRPr>
      </a:lvl2pPr>
      <a:lvl3pPr algn="l" rtl="0" eaLnBrk="0" fontAlgn="base" hangingPunct="0">
        <a:spcBef>
          <a:spcPct val="0"/>
        </a:spcBef>
        <a:spcAft>
          <a:spcPct val="0"/>
        </a:spcAft>
        <a:defRPr sz="3000">
          <a:solidFill>
            <a:schemeClr val="tx2"/>
          </a:solidFill>
          <a:latin typeface="Trebuchet MS" pitchFamily="34" charset="0"/>
        </a:defRPr>
      </a:lvl3pPr>
      <a:lvl4pPr algn="l" rtl="0" eaLnBrk="0" fontAlgn="base" hangingPunct="0">
        <a:spcBef>
          <a:spcPct val="0"/>
        </a:spcBef>
        <a:spcAft>
          <a:spcPct val="0"/>
        </a:spcAft>
        <a:defRPr sz="3000">
          <a:solidFill>
            <a:schemeClr val="tx2"/>
          </a:solidFill>
          <a:latin typeface="Trebuchet MS" pitchFamily="34" charset="0"/>
        </a:defRPr>
      </a:lvl4pPr>
      <a:lvl5pPr algn="l" rtl="0" eaLnBrk="0" fontAlgn="base" hangingPunct="0">
        <a:spcBef>
          <a:spcPct val="0"/>
        </a:spcBef>
        <a:spcAft>
          <a:spcPct val="0"/>
        </a:spcAft>
        <a:defRPr sz="3000">
          <a:solidFill>
            <a:schemeClr val="tx2"/>
          </a:solidFill>
          <a:latin typeface="Trebuchet MS" pitchFamily="34" charset="0"/>
        </a:defRPr>
      </a:lvl5pPr>
      <a:lvl6pPr marL="342900" algn="l" rtl="0" fontAlgn="base">
        <a:spcBef>
          <a:spcPct val="0"/>
        </a:spcBef>
        <a:spcAft>
          <a:spcPct val="0"/>
        </a:spcAft>
        <a:defRPr sz="3000">
          <a:solidFill>
            <a:schemeClr val="tx2"/>
          </a:solidFill>
          <a:latin typeface="Trebuchet MS" pitchFamily="34" charset="0"/>
        </a:defRPr>
      </a:lvl6pPr>
      <a:lvl7pPr marL="685800" algn="l" rtl="0" fontAlgn="base">
        <a:spcBef>
          <a:spcPct val="0"/>
        </a:spcBef>
        <a:spcAft>
          <a:spcPct val="0"/>
        </a:spcAft>
        <a:defRPr sz="3000">
          <a:solidFill>
            <a:schemeClr val="tx2"/>
          </a:solidFill>
          <a:latin typeface="Trebuchet MS" pitchFamily="34" charset="0"/>
        </a:defRPr>
      </a:lvl7pPr>
      <a:lvl8pPr marL="1028700" algn="l" rtl="0" fontAlgn="base">
        <a:spcBef>
          <a:spcPct val="0"/>
        </a:spcBef>
        <a:spcAft>
          <a:spcPct val="0"/>
        </a:spcAft>
        <a:defRPr sz="3000">
          <a:solidFill>
            <a:schemeClr val="tx2"/>
          </a:solidFill>
          <a:latin typeface="Trebuchet MS" pitchFamily="34" charset="0"/>
        </a:defRPr>
      </a:lvl8pPr>
      <a:lvl9pPr marL="1371600" algn="l" rtl="0" fontAlgn="base">
        <a:spcBef>
          <a:spcPct val="0"/>
        </a:spcBef>
        <a:spcAft>
          <a:spcPct val="0"/>
        </a:spcAft>
        <a:defRPr sz="3000">
          <a:solidFill>
            <a:schemeClr val="tx2"/>
          </a:solidFill>
          <a:latin typeface="Trebuchet MS" pitchFamily="34" charset="0"/>
        </a:defRPr>
      </a:lvl9pPr>
    </p:titleStyle>
    <p:bodyStyle>
      <a:lvl1pPr marL="273844" indent="-191691" algn="l" rtl="0" eaLnBrk="0" fontAlgn="base" hangingPunct="0">
        <a:spcBef>
          <a:spcPts val="225"/>
        </a:spcBef>
        <a:spcAft>
          <a:spcPct val="0"/>
        </a:spcAft>
        <a:buClr>
          <a:srgbClr val="A04DA3"/>
        </a:buClr>
        <a:buFont typeface="Georgia" charset="0"/>
        <a:buChar char="•"/>
        <a:defRPr sz="2100" kern="1200">
          <a:solidFill>
            <a:schemeClr val="tx1"/>
          </a:solidFill>
          <a:latin typeface="+mn-lt"/>
          <a:ea typeface="+mn-ea"/>
          <a:cs typeface="+mn-cs"/>
        </a:defRPr>
      </a:lvl1pPr>
      <a:lvl2pPr marL="492919" indent="-184547" algn="l" rtl="0" eaLnBrk="0" fontAlgn="base" hangingPunct="0">
        <a:spcBef>
          <a:spcPts val="225"/>
        </a:spcBef>
        <a:spcAft>
          <a:spcPct val="0"/>
        </a:spcAft>
        <a:buClr>
          <a:schemeClr val="accent2"/>
        </a:buClr>
        <a:buFont typeface="Georgia" charset="0"/>
        <a:buChar char="▫"/>
        <a:defRPr sz="1950" kern="1200">
          <a:solidFill>
            <a:schemeClr val="tx1"/>
          </a:solidFill>
          <a:latin typeface="+mn-lt"/>
          <a:ea typeface="+mn-ea"/>
          <a:cs typeface="+mn-cs"/>
        </a:defRPr>
      </a:lvl2pPr>
      <a:lvl3pPr marL="691754" indent="-164306" algn="l" rtl="0" eaLnBrk="0" fontAlgn="base" hangingPunct="0">
        <a:spcBef>
          <a:spcPts val="225"/>
        </a:spcBef>
        <a:spcAft>
          <a:spcPct val="0"/>
        </a:spcAft>
        <a:buClr>
          <a:schemeClr val="accent1"/>
        </a:buClr>
        <a:buFont typeface="Wingdings 2" charset="2"/>
        <a:buChar char=""/>
        <a:defRPr sz="1800" kern="1200">
          <a:solidFill>
            <a:schemeClr val="accent1"/>
          </a:solidFill>
          <a:latin typeface="+mn-lt"/>
          <a:ea typeface="+mn-ea"/>
          <a:cs typeface="+mn-cs"/>
        </a:defRPr>
      </a:lvl3pPr>
      <a:lvl4pPr marL="884635" indent="-150019" algn="l" rtl="0" eaLnBrk="0" fontAlgn="base" hangingPunct="0">
        <a:spcBef>
          <a:spcPts val="225"/>
        </a:spcBef>
        <a:spcAft>
          <a:spcPct val="0"/>
        </a:spcAft>
        <a:buClr>
          <a:schemeClr val="accent1"/>
        </a:buClr>
        <a:buFont typeface="Wingdings 2" charset="2"/>
        <a:buChar char=""/>
        <a:defRPr sz="1650" kern="1200">
          <a:solidFill>
            <a:schemeClr val="accent1"/>
          </a:solidFill>
          <a:latin typeface="+mn-lt"/>
          <a:ea typeface="+mn-ea"/>
          <a:cs typeface="+mn-cs"/>
        </a:defRPr>
      </a:lvl4pPr>
      <a:lvl5pPr marL="1041797" indent="-136922" algn="l" rtl="0" eaLnBrk="0" fontAlgn="base" hangingPunct="0">
        <a:spcBef>
          <a:spcPts val="225"/>
        </a:spcBef>
        <a:spcAft>
          <a:spcPct val="0"/>
        </a:spcAft>
        <a:buClr>
          <a:srgbClr val="A04DA3"/>
        </a:buClr>
        <a:buFont typeface="Georgia" charset="0"/>
        <a:buChar char="▫"/>
        <a:defRPr sz="1500" kern="1200">
          <a:solidFill>
            <a:srgbClr val="A04DA3"/>
          </a:solidFill>
          <a:latin typeface="+mn-lt"/>
          <a:ea typeface="+mn-ea"/>
          <a:cs typeface="+mn-cs"/>
        </a:defRPr>
      </a:lvl5pPr>
      <a:lvl6pPr marL="1207008" indent="-137160" algn="l" rtl="0" eaLnBrk="1" latinLnBrk="0" hangingPunct="1">
        <a:spcBef>
          <a:spcPts val="225"/>
        </a:spcBef>
        <a:buClr>
          <a:schemeClr val="accent3"/>
        </a:buClr>
        <a:buFont typeface="Georgia"/>
        <a:buChar char="▫"/>
        <a:defRPr kumimoji="0" sz="1350" kern="1200">
          <a:solidFill>
            <a:schemeClr val="accent3"/>
          </a:solidFill>
          <a:latin typeface="+mn-lt"/>
          <a:ea typeface="+mn-ea"/>
          <a:cs typeface="+mn-cs"/>
        </a:defRPr>
      </a:lvl6pPr>
      <a:lvl7pPr marL="1371600" indent="-137160" algn="l" rtl="0" eaLnBrk="1" latinLnBrk="0" hangingPunct="1">
        <a:spcBef>
          <a:spcPts val="225"/>
        </a:spcBef>
        <a:buClr>
          <a:schemeClr val="accent3"/>
        </a:buClr>
        <a:buFont typeface="Georgia"/>
        <a:buChar char="▫"/>
        <a:defRPr kumimoji="0" sz="1200" kern="1200">
          <a:solidFill>
            <a:schemeClr val="accent3"/>
          </a:solidFill>
          <a:latin typeface="+mn-lt"/>
          <a:ea typeface="+mn-ea"/>
          <a:cs typeface="+mn-cs"/>
        </a:defRPr>
      </a:lvl7pPr>
      <a:lvl8pPr marL="1522476" indent="-137160" algn="l" rtl="0" eaLnBrk="1" latinLnBrk="0" hangingPunct="1">
        <a:spcBef>
          <a:spcPts val="225"/>
        </a:spcBef>
        <a:buClr>
          <a:schemeClr val="accent3"/>
        </a:buClr>
        <a:buFont typeface="Georgia"/>
        <a:buChar char="◦"/>
        <a:defRPr kumimoji="0" sz="1125" kern="1200">
          <a:solidFill>
            <a:schemeClr val="accent3"/>
          </a:solidFill>
          <a:latin typeface="+mn-lt"/>
          <a:ea typeface="+mn-ea"/>
          <a:cs typeface="+mn-cs"/>
        </a:defRPr>
      </a:lvl8pPr>
      <a:lvl9pPr marL="1680210" indent="-137160" algn="l" rtl="0" eaLnBrk="1" latinLnBrk="0" hangingPunct="1">
        <a:spcBef>
          <a:spcPts val="225"/>
        </a:spcBef>
        <a:buClr>
          <a:schemeClr val="accent3"/>
        </a:buClr>
        <a:buFont typeface="Georgia"/>
        <a:buChar char="◦"/>
        <a:defRPr kumimoji="0" sz="105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file://localhost/Users/swadhin/Dropbox/Screenshots/Screenshot%202016-08-16%2001.32.37.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file://localhost/Users/swadhin/Dropbox/Screenshots/Screenshot%202016-08-16%2001.23.51.pn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file://localhost/Users/swadhin/Dropbox/NEC_Research_Swadhin/Presentation/ipage-admin-icon.pn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file://localhost/Users/swadhin/Dropbox/NEC_Research_Swadhin/Presentation/Designcontest-Ecommerce-Business-Smartphone-google-nexus.ico" TargetMode="External"/><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file://localhost/Users/swadhin/Dropbox/NEC_Research_Swadhin/Presentation/s1.png" TargetMode="Externa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file://localhost/Users/swadhin/Dropbox/NEC_Research_Swadhin/Presentation/s2.png" TargetMode="External"/><Relationship Id="rId8" Type="http://schemas.openxmlformats.org/officeDocument/2006/relationships/image" Target="../media/image8.png"/><Relationship Id="rId9" Type="http://schemas.openxmlformats.org/officeDocument/2006/relationships/image" Target="file://localhost/Users/swadhin/Dropbox/NEC_Research_Swadhin/Presentation/16757-200.png" TargetMode="External"/><Relationship Id="rId10"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file://localhost/Users/swadhin/Dropbox/NEC_Research_Swadhin/Presentation/s2.png" TargetMode="External"/><Relationship Id="rId6" Type="http://schemas.openxmlformats.org/officeDocument/2006/relationships/image" Target="../media/image8.png"/><Relationship Id="rId7" Type="http://schemas.openxmlformats.org/officeDocument/2006/relationships/image" Target="file://localhost/Users/swadhin/Dropbox/NEC_Research_Swadhin/Presentation/16757-200.png" TargetMode="External"/><Relationship Id="rId8" Type="http://schemas.openxmlformats.org/officeDocument/2006/relationships/image" Target="../media/image9.png"/><Relationship Id="rId9" Type="http://schemas.openxmlformats.org/officeDocument/2006/relationships/image" Target="file://localhost/Users/swadhin/Dropbox/NEC_Research_Swadhin/Presentation/Designcontest-Ecommerce-Business-Smartphone-google-nexus.ico" TargetMode="External"/><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swadhin/Dropbox/Screenshots/Screenshot%202016-08-16%2003.12.05.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628650"/>
            <a:ext cx="6343650" cy="1257300"/>
          </a:xfrm>
        </p:spPr>
        <p:txBody>
          <a:bodyPr>
            <a:normAutofit fontScale="90000"/>
          </a:bodyPr>
          <a:lstStyle/>
          <a:p>
            <a:pPr algn="ctr" eaLnBrk="1" fontAlgn="auto" hangingPunct="1">
              <a:spcAft>
                <a:spcPts val="0"/>
              </a:spcAft>
              <a:defRPr/>
            </a:pPr>
            <a:r>
              <a:rPr lang="en-US" dirty="0" err="1" smtClean="0"/>
              <a:t>Konark</a:t>
            </a:r>
            <a:r>
              <a:rPr lang="en-US" dirty="0" smtClean="0"/>
              <a:t>: A RFID based system for enhancing in-store shopping experience</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 name="Subtitle 2"/>
          <p:cNvSpPr>
            <a:spLocks noGrp="1"/>
          </p:cNvSpPr>
          <p:nvPr>
            <p:ph type="subTitle" idx="1"/>
          </p:nvPr>
        </p:nvSpPr>
        <p:spPr>
          <a:xfrm>
            <a:off x="1314450" y="3200400"/>
            <a:ext cx="6629400" cy="1314450"/>
          </a:xfrm>
        </p:spPr>
        <p:txBody>
          <a:bodyPr>
            <a:normAutofit/>
          </a:bodyPr>
          <a:lstStyle/>
          <a:p>
            <a:pPr algn="ctr" eaLnBrk="1" fontAlgn="auto" hangingPunct="1">
              <a:spcAft>
                <a:spcPts val="0"/>
              </a:spcAft>
              <a:buClr>
                <a:schemeClr val="accent3"/>
              </a:buClr>
              <a:defRPr/>
            </a:pPr>
            <a:r>
              <a:rPr lang="en-US" b="1" dirty="0" err="1" smtClean="0">
                <a:latin typeface="+mj-lt"/>
              </a:rPr>
              <a:t>Swadhin</a:t>
            </a:r>
            <a:r>
              <a:rPr lang="en-US" b="1" dirty="0" smtClean="0">
                <a:latin typeface="+mj-lt"/>
              </a:rPr>
              <a:t> Pradhan</a:t>
            </a:r>
            <a:r>
              <a:rPr lang="en-US" sz="1950" b="1" baseline="30000" dirty="0">
                <a:latin typeface="+mj-lt"/>
              </a:rPr>
              <a:t>1</a:t>
            </a:r>
            <a:r>
              <a:rPr lang="en-US" dirty="0" smtClean="0">
                <a:latin typeface="+mj-lt"/>
              </a:rPr>
              <a:t>, Eugene Chai</a:t>
            </a:r>
            <a:r>
              <a:rPr lang="en-US" b="1" baseline="30000" dirty="0">
                <a:latin typeface="+mj-lt"/>
              </a:rPr>
              <a:t>2</a:t>
            </a:r>
            <a:r>
              <a:rPr lang="en-US" dirty="0" smtClean="0">
                <a:latin typeface="+mj-lt"/>
              </a:rPr>
              <a:t>, </a:t>
            </a:r>
            <a:r>
              <a:rPr lang="en-US" dirty="0" err="1" smtClean="0">
                <a:latin typeface="+mj-lt"/>
              </a:rPr>
              <a:t>Karthik</a:t>
            </a:r>
            <a:r>
              <a:rPr lang="en-US" dirty="0" smtClean="0">
                <a:latin typeface="+mj-lt"/>
              </a:rPr>
              <a:t> Sundaresan</a:t>
            </a:r>
            <a:r>
              <a:rPr lang="en-US" b="1" baseline="30000" dirty="0">
                <a:latin typeface="+mj-lt"/>
              </a:rPr>
              <a:t>2</a:t>
            </a:r>
            <a:r>
              <a:rPr lang="en-US" dirty="0" smtClean="0">
                <a:latin typeface="+mj-lt"/>
              </a:rPr>
              <a:t>, </a:t>
            </a:r>
            <a:r>
              <a:rPr lang="en-US" dirty="0" err="1" smtClean="0">
                <a:latin typeface="+mj-lt"/>
              </a:rPr>
              <a:t>Sampath</a:t>
            </a:r>
            <a:r>
              <a:rPr lang="en-US" dirty="0" smtClean="0">
                <a:latin typeface="+mj-lt"/>
              </a:rPr>
              <a:t> Rangarajan</a:t>
            </a:r>
            <a:r>
              <a:rPr lang="en-US" b="1" baseline="30000" dirty="0"/>
              <a:t>2</a:t>
            </a:r>
            <a:r>
              <a:rPr lang="en-US" dirty="0" smtClean="0"/>
              <a:t>, </a:t>
            </a:r>
            <a:r>
              <a:rPr lang="en-US" dirty="0" smtClean="0">
                <a:latin typeface="+mj-lt"/>
              </a:rPr>
              <a:t>and Lili Qiu</a:t>
            </a:r>
            <a:r>
              <a:rPr lang="en-US" baseline="30000" dirty="0">
                <a:latin typeface="+mj-lt"/>
              </a:rPr>
              <a:t>1</a:t>
            </a:r>
            <a:r>
              <a:rPr lang="en-US" dirty="0" smtClean="0">
                <a:latin typeface="+mj-lt"/>
              </a:rPr>
              <a:t>.</a:t>
            </a:r>
          </a:p>
          <a:p>
            <a:pPr algn="ctr" eaLnBrk="1" fontAlgn="auto" hangingPunct="1">
              <a:spcAft>
                <a:spcPts val="0"/>
              </a:spcAft>
              <a:buClr>
                <a:schemeClr val="accent3"/>
              </a:buClr>
              <a:defRPr/>
            </a:pPr>
            <a:endParaRPr lang="en-US" dirty="0" smtClean="0">
              <a:latin typeface="+mj-lt"/>
            </a:endParaRPr>
          </a:p>
          <a:p>
            <a:pPr algn="ctr" eaLnBrk="1" fontAlgn="auto" hangingPunct="1">
              <a:spcAft>
                <a:spcPts val="0"/>
              </a:spcAft>
              <a:buClr>
                <a:schemeClr val="accent3"/>
              </a:buClr>
              <a:defRPr/>
            </a:pPr>
            <a:r>
              <a:rPr lang="en-US" b="1" baseline="30000" dirty="0" smtClean="0">
                <a:solidFill>
                  <a:schemeClr val="tx1"/>
                </a:solidFill>
                <a:latin typeface="+mj-lt"/>
              </a:rPr>
              <a:t>1</a:t>
            </a:r>
            <a:r>
              <a:rPr lang="en-US" b="1" dirty="0" smtClean="0">
                <a:solidFill>
                  <a:schemeClr val="tx1"/>
                </a:solidFill>
                <a:latin typeface="+mj-lt"/>
              </a:rPr>
              <a:t>UT Austin      </a:t>
            </a:r>
            <a:r>
              <a:rPr lang="en-US" b="1" baseline="30000" dirty="0" smtClean="0">
                <a:solidFill>
                  <a:schemeClr val="tx1"/>
                </a:solidFill>
                <a:latin typeface="+mj-lt"/>
              </a:rPr>
              <a:t>2</a:t>
            </a:r>
            <a:r>
              <a:rPr lang="en-US" b="1" dirty="0" smtClean="0">
                <a:solidFill>
                  <a:schemeClr val="tx1"/>
                </a:solidFill>
                <a:latin typeface="+mj-lt"/>
              </a:rPr>
              <a:t>NEC Labs  America</a:t>
            </a:r>
            <a:endParaRPr lang="en-US" b="1" dirty="0">
              <a:solidFill>
                <a:schemeClr val="tx1"/>
              </a:solidFill>
              <a:latin typeface="+mj-lt"/>
            </a:endParaRPr>
          </a:p>
        </p:txBody>
      </p:sp>
    </p:spTree>
    <p:extLst>
      <p:ext uri="{BB962C8B-B14F-4D97-AF65-F5344CB8AC3E}">
        <p14:creationId xmlns:p14="http://schemas.microsoft.com/office/powerpoint/2010/main" val="333146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In-cart item Detection Accuracy</a:t>
            </a:r>
            <a:endParaRPr lang="en-US" dirty="0"/>
          </a:p>
        </p:txBody>
      </p:sp>
      <p:pic>
        <p:nvPicPr>
          <p:cNvPr id="4" name="Screenshot 2016-08-16 01.32.37.png" descr="/Users/swadhin/Dropbox/Screenshots/Screenshot 2016-08-16 01.32.37.png"/>
          <p:cNvPicPr>
            <a:picLocks noChangeAspect="1"/>
          </p:cNvPicPr>
          <p:nvPr/>
        </p:nvPicPr>
        <p:blipFill>
          <a:blip r:embed="rId2" r:link="rId3">
            <a:extLst>
              <a:ext uri="{28A0092B-C50C-407E-A947-70E740481C1C}">
                <a14:useLocalDpi xmlns:a14="http://schemas.microsoft.com/office/drawing/2010/main" val="0"/>
              </a:ext>
            </a:extLst>
          </a:blip>
          <a:srcRect l="-30555" r="-30555"/>
          <a:stretch>
            <a:fillRect/>
          </a:stretch>
        </p:blipFill>
        <p:spPr>
          <a:xfrm>
            <a:off x="-564427" y="1076637"/>
            <a:ext cx="7919968" cy="3782934"/>
          </a:xfrm>
          <a:prstGeom prst="rect">
            <a:avLst/>
          </a:prstGeom>
        </p:spPr>
      </p:pic>
      <p:sp>
        <p:nvSpPr>
          <p:cNvPr id="5" name="TextBox 4"/>
          <p:cNvSpPr txBox="1"/>
          <p:nvPr/>
        </p:nvSpPr>
        <p:spPr>
          <a:xfrm>
            <a:off x="4026994" y="2998784"/>
            <a:ext cx="3834704" cy="72327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spcAft>
                <a:spcPts val="600"/>
              </a:spcAft>
            </a:pPr>
            <a:r>
              <a:rPr lang="en-US" dirty="0" smtClean="0">
                <a:solidFill>
                  <a:schemeClr val="tx1"/>
                </a:solidFill>
              </a:rPr>
              <a:t>Accuracy</a:t>
            </a:r>
            <a:r>
              <a:rPr lang="en-US" dirty="0" smtClean="0">
                <a:solidFill>
                  <a:schemeClr val="accent6">
                    <a:lumMod val="90000"/>
                    <a:lumOff val="10000"/>
                  </a:schemeClr>
                </a:solidFill>
              </a:rPr>
              <a:t> </a:t>
            </a:r>
            <a:r>
              <a:rPr lang="en-US" i="1" dirty="0" smtClean="0">
                <a:solidFill>
                  <a:srgbClr val="C00000"/>
                </a:solidFill>
              </a:rPr>
              <a:t>remains good </a:t>
            </a:r>
            <a:r>
              <a:rPr lang="en-US" dirty="0" smtClean="0">
                <a:solidFill>
                  <a:schemeClr val="tx1"/>
                </a:solidFill>
              </a:rPr>
              <a:t>even </a:t>
            </a:r>
          </a:p>
          <a:p>
            <a:pPr algn="ctr">
              <a:spcAft>
                <a:spcPts val="600"/>
              </a:spcAft>
            </a:pPr>
            <a:r>
              <a:rPr lang="en-US" dirty="0" smtClean="0">
                <a:solidFill>
                  <a:schemeClr val="tx1"/>
                </a:solidFill>
              </a:rPr>
              <a:t>after putting </a:t>
            </a:r>
            <a:r>
              <a:rPr lang="en-US" i="1" dirty="0" smtClean="0">
                <a:solidFill>
                  <a:srgbClr val="C00000"/>
                </a:solidFill>
              </a:rPr>
              <a:t>many items </a:t>
            </a:r>
            <a:r>
              <a:rPr lang="en-US" dirty="0" smtClean="0">
                <a:solidFill>
                  <a:schemeClr val="tx1"/>
                </a:solidFill>
              </a:rPr>
              <a:t>in the cart</a:t>
            </a:r>
          </a:p>
        </p:txBody>
      </p:sp>
      <p:sp>
        <p:nvSpPr>
          <p:cNvPr id="6" name="TextBox 5"/>
          <p:cNvSpPr txBox="1"/>
          <p:nvPr/>
        </p:nvSpPr>
        <p:spPr>
          <a:xfrm>
            <a:off x="3704046" y="1775748"/>
            <a:ext cx="3405099" cy="723275"/>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spcAft>
                <a:spcPts val="600"/>
              </a:spcAft>
            </a:pPr>
            <a:r>
              <a:rPr lang="en-US" dirty="0" smtClean="0">
                <a:solidFill>
                  <a:schemeClr val="tx1"/>
                </a:solidFill>
              </a:rPr>
              <a:t>Accuracy reaches </a:t>
            </a:r>
            <a:r>
              <a:rPr lang="en-US" i="1" dirty="0" smtClean="0">
                <a:solidFill>
                  <a:srgbClr val="C00000"/>
                </a:solidFill>
              </a:rPr>
              <a:t>~100% after</a:t>
            </a:r>
          </a:p>
          <a:p>
            <a:pPr>
              <a:spcAft>
                <a:spcPts val="600"/>
              </a:spcAft>
            </a:pPr>
            <a:r>
              <a:rPr lang="en-US" dirty="0" smtClean="0">
                <a:solidFill>
                  <a:schemeClr val="tx1"/>
                </a:solidFill>
              </a:rPr>
              <a:t>Detection </a:t>
            </a:r>
            <a:r>
              <a:rPr lang="en-US" dirty="0">
                <a:solidFill>
                  <a:schemeClr val="tx1"/>
                </a:solidFill>
              </a:rPr>
              <a:t>l</a:t>
            </a:r>
            <a:r>
              <a:rPr lang="en-US" dirty="0" smtClean="0">
                <a:solidFill>
                  <a:schemeClr val="tx1"/>
                </a:solidFill>
              </a:rPr>
              <a:t>atency of</a:t>
            </a:r>
            <a:r>
              <a:rPr lang="en-US" dirty="0">
                <a:solidFill>
                  <a:schemeClr val="tx1"/>
                </a:solidFill>
              </a:rPr>
              <a:t> </a:t>
            </a:r>
            <a:r>
              <a:rPr lang="en-US" i="1" dirty="0" smtClean="0">
                <a:solidFill>
                  <a:srgbClr val="C00000"/>
                </a:solidFill>
              </a:rPr>
              <a:t>60 seconds</a:t>
            </a:r>
          </a:p>
        </p:txBody>
      </p:sp>
    </p:spTree>
    <p:extLst>
      <p:ext uri="{BB962C8B-B14F-4D97-AF65-F5344CB8AC3E}">
        <p14:creationId xmlns:p14="http://schemas.microsoft.com/office/powerpoint/2010/main" val="12661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 Latency vs Accuracy</a:t>
            </a:r>
            <a:endParaRPr lang="en-US" dirty="0"/>
          </a:p>
        </p:txBody>
      </p:sp>
      <p:pic>
        <p:nvPicPr>
          <p:cNvPr id="4" name="Screenshot 2016-08-16 01.23.51.png" descr="/Users/swadhin/Dropbox/Screenshots/Screenshot 2016-08-16 01.23.51.png"/>
          <p:cNvPicPr>
            <a:picLocks noChangeAspect="1"/>
          </p:cNvPicPr>
          <p:nvPr/>
        </p:nvPicPr>
        <p:blipFill>
          <a:blip r:embed="rId3" r:link="rId4">
            <a:extLst>
              <a:ext uri="{28A0092B-C50C-407E-A947-70E740481C1C}">
                <a14:useLocalDpi xmlns:a14="http://schemas.microsoft.com/office/drawing/2010/main" val="0"/>
              </a:ext>
            </a:extLst>
          </a:blip>
          <a:srcRect l="-28610" r="-28610"/>
          <a:stretch>
            <a:fillRect/>
          </a:stretch>
        </p:blipFill>
        <p:spPr>
          <a:xfrm>
            <a:off x="1" y="987724"/>
            <a:ext cx="8122024" cy="3879444"/>
          </a:xfrm>
          <a:prstGeom prst="rect">
            <a:avLst/>
          </a:prstGeom>
        </p:spPr>
      </p:pic>
      <p:sp>
        <p:nvSpPr>
          <p:cNvPr id="5" name="TextBox 4"/>
          <p:cNvSpPr txBox="1"/>
          <p:nvPr/>
        </p:nvSpPr>
        <p:spPr>
          <a:xfrm>
            <a:off x="3832883" y="2495067"/>
            <a:ext cx="3603872" cy="1077218"/>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spcAft>
                <a:spcPts val="600"/>
              </a:spcAft>
            </a:pPr>
            <a:r>
              <a:rPr lang="en-US" dirty="0" smtClean="0">
                <a:solidFill>
                  <a:schemeClr val="tx1"/>
                </a:solidFill>
              </a:rPr>
              <a:t>False positive </a:t>
            </a:r>
            <a:r>
              <a:rPr lang="en-US" dirty="0">
                <a:solidFill>
                  <a:schemeClr val="tx1"/>
                </a:solidFill>
              </a:rPr>
              <a:t>r</a:t>
            </a:r>
            <a:r>
              <a:rPr lang="en-US" dirty="0" smtClean="0">
                <a:solidFill>
                  <a:schemeClr val="tx1"/>
                </a:solidFill>
              </a:rPr>
              <a:t>ate is not too high </a:t>
            </a:r>
          </a:p>
          <a:p>
            <a:pPr algn="ctr">
              <a:spcAft>
                <a:spcPts val="600"/>
              </a:spcAft>
            </a:pPr>
            <a:r>
              <a:rPr lang="en-US" dirty="0" smtClean="0">
                <a:solidFill>
                  <a:schemeClr val="tx1"/>
                </a:solidFill>
              </a:rPr>
              <a:t>even in </a:t>
            </a:r>
            <a:r>
              <a:rPr lang="en-US" i="1" dirty="0" smtClean="0">
                <a:solidFill>
                  <a:srgbClr val="C00000"/>
                </a:solidFill>
              </a:rPr>
              <a:t>low detection </a:t>
            </a:r>
            <a:r>
              <a:rPr lang="en-US" i="1" dirty="0">
                <a:solidFill>
                  <a:srgbClr val="C00000"/>
                </a:solidFill>
              </a:rPr>
              <a:t>l</a:t>
            </a:r>
            <a:r>
              <a:rPr lang="en-US" i="1" dirty="0" smtClean="0">
                <a:solidFill>
                  <a:srgbClr val="C00000"/>
                </a:solidFill>
              </a:rPr>
              <a:t>atency </a:t>
            </a:r>
          </a:p>
          <a:p>
            <a:pPr algn="ctr">
              <a:spcAft>
                <a:spcPts val="600"/>
              </a:spcAft>
            </a:pPr>
            <a:r>
              <a:rPr lang="en-US" dirty="0">
                <a:solidFill>
                  <a:schemeClr val="tx1"/>
                </a:solidFill>
              </a:rPr>
              <a:t>a</a:t>
            </a:r>
            <a:r>
              <a:rPr lang="en-US" dirty="0" smtClean="0">
                <a:solidFill>
                  <a:schemeClr val="tx1"/>
                </a:solidFill>
              </a:rPr>
              <a:t>nd</a:t>
            </a:r>
            <a:r>
              <a:rPr lang="en-US" dirty="0" smtClean="0">
                <a:solidFill>
                  <a:schemeClr val="accent6">
                    <a:lumMod val="90000"/>
                    <a:lumOff val="10000"/>
                  </a:schemeClr>
                </a:solidFill>
              </a:rPr>
              <a:t> </a:t>
            </a:r>
            <a:r>
              <a:rPr lang="en-US" i="1" dirty="0" smtClean="0">
                <a:solidFill>
                  <a:srgbClr val="C00000"/>
                </a:solidFill>
              </a:rPr>
              <a:t>high number of items</a:t>
            </a:r>
            <a:endParaRPr lang="en-US" dirty="0" smtClean="0">
              <a:solidFill>
                <a:srgbClr val="C00000"/>
              </a:solidFill>
            </a:endParaRPr>
          </a:p>
        </p:txBody>
      </p:sp>
    </p:spTree>
    <p:extLst>
      <p:ext uri="{BB962C8B-B14F-4D97-AF65-F5344CB8AC3E}">
        <p14:creationId xmlns:p14="http://schemas.microsoft.com/office/powerpoint/2010/main" val="212157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Browsing Detection</a:t>
            </a:r>
            <a:endParaRPr lang="en-US" dirty="0"/>
          </a:p>
        </p:txBody>
      </p:sp>
      <p:pic>
        <p:nvPicPr>
          <p:cNvPr id="4" name="Picture 3" descr="interest-grouped-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15" y="955998"/>
            <a:ext cx="5427580" cy="4070685"/>
          </a:xfrm>
          <a:prstGeom prst="rect">
            <a:avLst/>
          </a:prstGeom>
        </p:spPr>
      </p:pic>
      <p:sp>
        <p:nvSpPr>
          <p:cNvPr id="5" name="TextBox 4"/>
          <p:cNvSpPr txBox="1"/>
          <p:nvPr/>
        </p:nvSpPr>
        <p:spPr>
          <a:xfrm>
            <a:off x="4893082" y="2167191"/>
            <a:ext cx="415758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spcAft>
                <a:spcPts val="600"/>
              </a:spcAft>
            </a:pPr>
            <a:r>
              <a:rPr lang="en-US" dirty="0" smtClean="0">
                <a:solidFill>
                  <a:schemeClr val="tx1"/>
                </a:solidFill>
              </a:rPr>
              <a:t>For number of items </a:t>
            </a:r>
            <a:r>
              <a:rPr lang="en-US" dirty="0">
                <a:solidFill>
                  <a:schemeClr val="tx1"/>
                </a:solidFill>
              </a:rPr>
              <a:t>~</a:t>
            </a:r>
            <a:r>
              <a:rPr lang="en-US" dirty="0" smtClean="0">
                <a:solidFill>
                  <a:schemeClr val="tx1"/>
                </a:solidFill>
              </a:rPr>
              <a:t> 200,</a:t>
            </a:r>
          </a:p>
          <a:p>
            <a:pPr algn="ctr">
              <a:spcAft>
                <a:spcPts val="600"/>
              </a:spcAft>
            </a:pPr>
            <a:r>
              <a:rPr lang="en-US" dirty="0">
                <a:solidFill>
                  <a:schemeClr val="tx1"/>
                </a:solidFill>
              </a:rPr>
              <a:t>t</a:t>
            </a:r>
            <a:r>
              <a:rPr lang="en-US" dirty="0" smtClean="0">
                <a:solidFill>
                  <a:schemeClr val="tx1"/>
                </a:solidFill>
              </a:rPr>
              <a:t>o achieve </a:t>
            </a:r>
            <a:r>
              <a:rPr lang="en-US" i="1" dirty="0" smtClean="0">
                <a:solidFill>
                  <a:srgbClr val="C00000"/>
                </a:solidFill>
              </a:rPr>
              <a:t>~100% accuracy</a:t>
            </a:r>
            <a:r>
              <a:rPr lang="en-US" dirty="0" smtClean="0">
                <a:solidFill>
                  <a:schemeClr val="accent6">
                    <a:lumMod val="90000"/>
                    <a:lumOff val="10000"/>
                  </a:schemeClr>
                </a:solidFill>
              </a:rPr>
              <a:t>,</a:t>
            </a:r>
          </a:p>
          <a:p>
            <a:pPr algn="ctr">
              <a:spcAft>
                <a:spcPts val="600"/>
              </a:spcAft>
            </a:pPr>
            <a:r>
              <a:rPr lang="en-US" dirty="0">
                <a:solidFill>
                  <a:schemeClr val="tx1"/>
                </a:solidFill>
              </a:rPr>
              <a:t>w</a:t>
            </a:r>
            <a:r>
              <a:rPr lang="en-US" dirty="0" smtClean="0">
                <a:solidFill>
                  <a:schemeClr val="tx1"/>
                </a:solidFill>
              </a:rPr>
              <a:t>e need </a:t>
            </a:r>
            <a:r>
              <a:rPr lang="en-US" i="1" dirty="0" smtClean="0">
                <a:solidFill>
                  <a:srgbClr val="C00000"/>
                </a:solidFill>
              </a:rPr>
              <a:t>only ~20 sec latency</a:t>
            </a:r>
            <a:r>
              <a:rPr lang="en-US" dirty="0" smtClean="0">
                <a:solidFill>
                  <a:schemeClr val="accent6">
                    <a:lumMod val="90000"/>
                    <a:lumOff val="10000"/>
                  </a:schemeClr>
                </a:solidFill>
              </a:rPr>
              <a:t>.</a:t>
            </a:r>
          </a:p>
        </p:txBody>
      </p:sp>
    </p:spTree>
    <p:extLst>
      <p:ext uri="{BB962C8B-B14F-4D97-AF65-F5344CB8AC3E}">
        <p14:creationId xmlns:p14="http://schemas.microsoft.com/office/powerpoint/2010/main" val="213437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lstStyle/>
          <a:p>
            <a:pPr hangingPunct="1">
              <a:spcBef>
                <a:spcPct val="20000"/>
              </a:spcBef>
            </a:pPr>
            <a:r>
              <a:rPr lang="en-US" dirty="0" smtClean="0">
                <a:latin typeface="+mn-lt"/>
              </a:rPr>
              <a:t>Trade-off </a:t>
            </a:r>
            <a:r>
              <a:rPr lang="en-US" dirty="0">
                <a:latin typeface="+mn-lt"/>
              </a:rPr>
              <a:t>between </a:t>
            </a:r>
            <a:r>
              <a:rPr lang="en-US" dirty="0">
                <a:solidFill>
                  <a:srgbClr val="C00000"/>
                </a:solidFill>
                <a:latin typeface="+mn-lt"/>
              </a:rPr>
              <a:t>detection latency and accuracy</a:t>
            </a:r>
            <a:r>
              <a:rPr lang="en-US" dirty="0">
                <a:latin typeface="+mn-lt"/>
              </a:rPr>
              <a:t>. </a:t>
            </a:r>
          </a:p>
          <a:p>
            <a:pPr hangingPunct="1">
              <a:spcBef>
                <a:spcPct val="20000"/>
              </a:spcBef>
            </a:pPr>
            <a:endParaRPr lang="en-US" dirty="0">
              <a:solidFill>
                <a:srgbClr val="C00000"/>
              </a:solidFill>
              <a:latin typeface="+mn-lt"/>
            </a:endParaRPr>
          </a:p>
          <a:p>
            <a:pPr hangingPunct="1">
              <a:spcBef>
                <a:spcPct val="20000"/>
              </a:spcBef>
            </a:pPr>
            <a:r>
              <a:rPr lang="en-US" dirty="0" smtClean="0">
                <a:solidFill>
                  <a:srgbClr val="C00000"/>
                </a:solidFill>
                <a:latin typeface="+mn-lt"/>
              </a:rPr>
              <a:t>Speed </a:t>
            </a:r>
            <a:r>
              <a:rPr lang="en-US" dirty="0">
                <a:solidFill>
                  <a:srgbClr val="C00000"/>
                </a:solidFill>
                <a:latin typeface="+mn-lt"/>
              </a:rPr>
              <a:t>and benefits </a:t>
            </a:r>
            <a:r>
              <a:rPr lang="en-US" dirty="0" smtClean="0">
                <a:latin typeface="+mn-lt"/>
              </a:rPr>
              <a:t>compared </a:t>
            </a:r>
            <a:r>
              <a:rPr lang="en-US" dirty="0">
                <a:latin typeface="+mn-lt"/>
              </a:rPr>
              <a:t>to traditional self-checkout system or </a:t>
            </a:r>
            <a:r>
              <a:rPr lang="en-US" dirty="0">
                <a:solidFill>
                  <a:srgbClr val="C00000"/>
                </a:solidFill>
                <a:latin typeface="+mn-lt"/>
              </a:rPr>
              <a:t>vision based system (Amazon </a:t>
            </a:r>
            <a:r>
              <a:rPr lang="en-US" dirty="0" smtClean="0">
                <a:solidFill>
                  <a:srgbClr val="C00000"/>
                </a:solidFill>
                <a:latin typeface="+mn-lt"/>
              </a:rPr>
              <a:t>Go). (NLOS/Occlusion</a:t>
            </a:r>
            <a:r>
              <a:rPr lang="en-US" dirty="0">
                <a:solidFill>
                  <a:srgbClr val="C00000"/>
                </a:solidFill>
                <a:latin typeface="+mn-lt"/>
              </a:rPr>
              <a:t>)</a:t>
            </a:r>
            <a:r>
              <a:rPr lang="en-US" dirty="0">
                <a:latin typeface="+mn-lt"/>
              </a:rPr>
              <a:t>.</a:t>
            </a:r>
          </a:p>
          <a:p>
            <a:pPr marL="0" indent="0" hangingPunct="1">
              <a:spcBef>
                <a:spcPct val="20000"/>
              </a:spcBef>
              <a:buNone/>
            </a:pPr>
            <a:endParaRPr lang="en-US" dirty="0">
              <a:latin typeface="+mn-lt"/>
            </a:endParaRPr>
          </a:p>
          <a:p>
            <a:pPr hangingPunct="1">
              <a:spcBef>
                <a:spcPct val="20000"/>
              </a:spcBef>
            </a:pPr>
            <a:r>
              <a:rPr lang="en-US" dirty="0">
                <a:latin typeface="+mn-lt"/>
              </a:rPr>
              <a:t>I</a:t>
            </a:r>
            <a:r>
              <a:rPr lang="en-US" i="1" dirty="0" smtClean="0">
                <a:latin typeface="+mn-lt"/>
              </a:rPr>
              <a:t>nfrastructure </a:t>
            </a:r>
            <a:r>
              <a:rPr lang="en-US" i="1" dirty="0">
                <a:latin typeface="+mn-lt"/>
              </a:rPr>
              <a:t>RFID </a:t>
            </a:r>
            <a:r>
              <a:rPr lang="en-US" dirty="0" smtClean="0">
                <a:latin typeface="+mn-lt"/>
              </a:rPr>
              <a:t>solutions (</a:t>
            </a:r>
            <a:r>
              <a:rPr lang="en-US" i="1" dirty="0" err="1" smtClean="0">
                <a:solidFill>
                  <a:srgbClr val="C00000"/>
                </a:solidFill>
                <a:latin typeface="+mn-lt"/>
              </a:rPr>
              <a:t>ShopMiner</a:t>
            </a:r>
            <a:r>
              <a:rPr lang="en-US" dirty="0" smtClean="0">
                <a:solidFill>
                  <a:srgbClr val="C00000"/>
                </a:solidFill>
                <a:latin typeface="+mn-lt"/>
              </a:rPr>
              <a:t> </a:t>
            </a:r>
            <a:r>
              <a:rPr lang="en-US" dirty="0" smtClean="0">
                <a:latin typeface="+mn-lt"/>
              </a:rPr>
              <a:t>[</a:t>
            </a:r>
            <a:r>
              <a:rPr lang="en-US" dirty="0" err="1" smtClean="0">
                <a:latin typeface="+mn-lt"/>
              </a:rPr>
              <a:t>SenSys</a:t>
            </a:r>
            <a:r>
              <a:rPr lang="en-US" dirty="0" smtClean="0">
                <a:latin typeface="+mn-lt"/>
              </a:rPr>
              <a:t> </a:t>
            </a:r>
            <a:r>
              <a:rPr lang="en-US" dirty="0">
                <a:latin typeface="+mn-lt"/>
              </a:rPr>
              <a:t>‘</a:t>
            </a:r>
            <a:r>
              <a:rPr lang="en-US" dirty="0" smtClean="0">
                <a:latin typeface="+mn-lt"/>
              </a:rPr>
              <a:t>15] or </a:t>
            </a:r>
            <a:r>
              <a:rPr lang="en-US" i="1" dirty="0" smtClean="0">
                <a:solidFill>
                  <a:srgbClr val="C00000"/>
                </a:solidFill>
                <a:latin typeface="+mn-lt"/>
              </a:rPr>
              <a:t>CBID</a:t>
            </a:r>
            <a:r>
              <a:rPr lang="en-US" dirty="0" smtClean="0">
                <a:solidFill>
                  <a:srgbClr val="C00000"/>
                </a:solidFill>
                <a:latin typeface="+mn-lt"/>
              </a:rPr>
              <a:t> </a:t>
            </a:r>
            <a:r>
              <a:rPr lang="en-US" dirty="0">
                <a:latin typeface="+mn-lt"/>
              </a:rPr>
              <a:t>[</a:t>
            </a:r>
            <a:r>
              <a:rPr lang="en-US" dirty="0" err="1">
                <a:latin typeface="+mn-lt"/>
              </a:rPr>
              <a:t>Infocom</a:t>
            </a:r>
            <a:r>
              <a:rPr lang="en-US" dirty="0">
                <a:latin typeface="+mn-lt"/>
              </a:rPr>
              <a:t> ‘14]) which </a:t>
            </a:r>
            <a:r>
              <a:rPr lang="en-US" i="1" dirty="0" smtClean="0">
                <a:latin typeface="+mn-lt"/>
              </a:rPr>
              <a:t>work </a:t>
            </a:r>
            <a:r>
              <a:rPr lang="en-US" i="1" dirty="0">
                <a:latin typeface="+mn-lt"/>
              </a:rPr>
              <a:t>with </a:t>
            </a:r>
            <a:r>
              <a:rPr lang="en-US" i="1" dirty="0" smtClean="0">
                <a:solidFill>
                  <a:srgbClr val="C00000"/>
                </a:solidFill>
                <a:latin typeface="+mn-lt"/>
              </a:rPr>
              <a:t>smaller </a:t>
            </a:r>
            <a:r>
              <a:rPr lang="en-US" i="1" dirty="0">
                <a:solidFill>
                  <a:srgbClr val="C00000"/>
                </a:solidFill>
                <a:latin typeface="+mn-lt"/>
              </a:rPr>
              <a:t>number of tags</a:t>
            </a:r>
            <a:r>
              <a:rPr lang="en-US" dirty="0">
                <a:latin typeface="+mn-lt"/>
              </a:rPr>
              <a:t>, and </a:t>
            </a:r>
            <a:r>
              <a:rPr lang="en-US" i="1" dirty="0" smtClean="0">
                <a:solidFill>
                  <a:srgbClr val="C00000"/>
                </a:solidFill>
                <a:latin typeface="+mn-lt"/>
              </a:rPr>
              <a:t>lacks </a:t>
            </a:r>
            <a:r>
              <a:rPr lang="en-US" i="1" dirty="0">
                <a:solidFill>
                  <a:srgbClr val="C00000"/>
                </a:solidFill>
                <a:latin typeface="+mn-lt"/>
              </a:rPr>
              <a:t>user level information</a:t>
            </a:r>
            <a:r>
              <a:rPr lang="en-US" dirty="0">
                <a:latin typeface="+mn-lt"/>
              </a:rPr>
              <a:t>.</a:t>
            </a:r>
          </a:p>
          <a:p>
            <a:endParaRPr lang="en-US" dirty="0"/>
          </a:p>
        </p:txBody>
      </p:sp>
    </p:spTree>
    <p:extLst>
      <p:ext uri="{BB962C8B-B14F-4D97-AF65-F5344CB8AC3E}">
        <p14:creationId xmlns:p14="http://schemas.microsoft.com/office/powerpoint/2010/main" val="1317422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en-US" dirty="0">
                <a:latin typeface="Georgia" charset="0"/>
                <a:ea typeface="Georgia" charset="0"/>
                <a:cs typeface="Georgia" charset="0"/>
              </a:rPr>
              <a:t>Making the </a:t>
            </a:r>
            <a:r>
              <a:rPr lang="en-US" dirty="0">
                <a:solidFill>
                  <a:srgbClr val="C00000"/>
                </a:solidFill>
                <a:latin typeface="Georgia" charset="0"/>
                <a:ea typeface="Georgia" charset="0"/>
                <a:cs typeface="Georgia" charset="0"/>
              </a:rPr>
              <a:t>retail </a:t>
            </a:r>
            <a:r>
              <a:rPr lang="en-US" i="1" dirty="0">
                <a:solidFill>
                  <a:srgbClr val="C00000"/>
                </a:solidFill>
                <a:latin typeface="Georgia" charset="0"/>
                <a:ea typeface="Georgia" charset="0"/>
                <a:cs typeface="Georgia" charset="0"/>
              </a:rPr>
              <a:t>analytics richer</a:t>
            </a:r>
            <a:r>
              <a:rPr lang="en-US" dirty="0">
                <a:latin typeface="Georgia" charset="0"/>
                <a:ea typeface="Georgia" charset="0"/>
                <a:cs typeface="Georgia" charset="0"/>
              </a:rPr>
              <a:t>.</a:t>
            </a:r>
          </a:p>
          <a:p>
            <a:endParaRPr lang="en-US" dirty="0">
              <a:solidFill>
                <a:srgbClr val="C00000"/>
              </a:solidFill>
              <a:latin typeface="Georgia" charset="0"/>
              <a:ea typeface="Georgia" charset="0"/>
              <a:cs typeface="Georgia" charset="0"/>
            </a:endParaRPr>
          </a:p>
          <a:p>
            <a:r>
              <a:rPr lang="en-US" i="1" dirty="0">
                <a:solidFill>
                  <a:srgbClr val="C00000"/>
                </a:solidFill>
                <a:latin typeface="Georgia" charset="0"/>
                <a:ea typeface="Georgia" charset="0"/>
                <a:cs typeface="Georgia" charset="0"/>
              </a:rPr>
              <a:t>Testing with multiple carts </a:t>
            </a:r>
            <a:r>
              <a:rPr lang="en-US" dirty="0">
                <a:latin typeface="Georgia" charset="0"/>
                <a:ea typeface="Georgia" charset="0"/>
                <a:cs typeface="Georgia" charset="0"/>
              </a:rPr>
              <a:t>at different mobility. </a:t>
            </a:r>
          </a:p>
          <a:p>
            <a:endParaRPr lang="en-US" dirty="0">
              <a:latin typeface="Georgia" charset="0"/>
              <a:ea typeface="Georgia" charset="0"/>
              <a:cs typeface="Georgia" charset="0"/>
            </a:endParaRPr>
          </a:p>
          <a:p>
            <a:r>
              <a:rPr lang="en-US" dirty="0">
                <a:latin typeface="Georgia" charset="0"/>
                <a:ea typeface="Georgia" charset="0"/>
                <a:cs typeface="Georgia" charset="0"/>
              </a:rPr>
              <a:t>Collaboration among shopping carts etc.</a:t>
            </a:r>
          </a:p>
          <a:p>
            <a:pPr marL="0" indent="0">
              <a:buNone/>
            </a:pPr>
            <a:endParaRPr lang="en-US" dirty="0">
              <a:solidFill>
                <a:srgbClr val="C00000"/>
              </a:solidFill>
              <a:latin typeface="Georgia" charset="0"/>
              <a:ea typeface="Georgia" charset="0"/>
              <a:cs typeface="Georgia" charset="0"/>
            </a:endParaRPr>
          </a:p>
          <a:p>
            <a:r>
              <a:rPr lang="en-US" i="1" dirty="0">
                <a:solidFill>
                  <a:srgbClr val="C00000"/>
                </a:solidFill>
                <a:latin typeface="Georgia" charset="0"/>
                <a:ea typeface="Georgia" charset="0"/>
                <a:cs typeface="Georgia" charset="0"/>
              </a:rPr>
              <a:t>Field-testing</a:t>
            </a:r>
            <a:r>
              <a:rPr lang="en-US" i="1" dirty="0">
                <a:solidFill>
                  <a:srgbClr val="FF0000"/>
                </a:solidFill>
                <a:latin typeface="Georgia" charset="0"/>
                <a:ea typeface="Georgia" charset="0"/>
                <a:cs typeface="Georgia" charset="0"/>
              </a:rPr>
              <a:t> </a:t>
            </a:r>
            <a:r>
              <a:rPr lang="en-US" dirty="0">
                <a:latin typeface="Georgia" charset="0"/>
                <a:ea typeface="Georgia" charset="0"/>
                <a:cs typeface="Georgia" charset="0"/>
              </a:rPr>
              <a:t>the system in real shopping malls</a:t>
            </a:r>
            <a:r>
              <a:rPr lang="en-US" dirty="0" smtClean="0">
                <a:latin typeface="Georgia" charset="0"/>
                <a:ea typeface="Georgia" charset="0"/>
                <a:cs typeface="Georgia" charset="0"/>
              </a:rPr>
              <a:t>.</a:t>
            </a:r>
            <a:endParaRPr lang="en-US" dirty="0">
              <a:latin typeface="Georgia" charset="0"/>
              <a:ea typeface="Georgia" charset="0"/>
              <a:cs typeface="Georgia" charset="0"/>
            </a:endParaRPr>
          </a:p>
        </p:txBody>
      </p:sp>
    </p:spTree>
    <p:extLst>
      <p:ext uri="{BB962C8B-B14F-4D97-AF65-F5344CB8AC3E}">
        <p14:creationId xmlns:p14="http://schemas.microsoft.com/office/powerpoint/2010/main" val="212106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366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H="1">
            <a:off x="1129552" y="1899033"/>
            <a:ext cx="1922929" cy="2276449"/>
          </a:xfrm>
        </p:spPr>
      </p:pic>
      <p:grpSp>
        <p:nvGrpSpPr>
          <p:cNvPr id="4" name="Group 3"/>
          <p:cNvGrpSpPr/>
          <p:nvPr/>
        </p:nvGrpSpPr>
        <p:grpSpPr>
          <a:xfrm>
            <a:off x="5836023" y="1828797"/>
            <a:ext cx="2528047" cy="2894843"/>
            <a:chOff x="4578023" y="215360"/>
            <a:chExt cx="1076916" cy="1501597"/>
          </a:xfrm>
        </p:grpSpPr>
        <p:pic>
          <p:nvPicPr>
            <p:cNvPr id="5" name="ipage-admin-icon.png" descr="/Users/swadhin/Dropbox/NEC_Research_Swadhin/Presentation/ipage-admin-icon.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4578023" y="215360"/>
              <a:ext cx="1076916" cy="1131772"/>
            </a:xfrm>
            <a:prstGeom prst="rect">
              <a:avLst/>
            </a:prstGeom>
          </p:spPr>
        </p:pic>
        <p:sp>
          <p:nvSpPr>
            <p:cNvPr id="6" name="TextBox 5"/>
            <p:cNvSpPr txBox="1"/>
            <p:nvPr/>
          </p:nvSpPr>
          <p:spPr>
            <a:xfrm>
              <a:off x="4778483" y="1444496"/>
              <a:ext cx="675995" cy="272461"/>
            </a:xfrm>
            <a:prstGeom prst="rect">
              <a:avLst/>
            </a:prstGeom>
            <a:noFill/>
            <a:ln w="12700">
              <a:solidFill>
                <a:schemeClr val="tx1"/>
              </a:solidFill>
            </a:ln>
          </p:spPr>
          <p:txBody>
            <a:bodyPr wrap="square" rtlCol="0">
              <a:spAutoFit/>
            </a:bodyPr>
            <a:lstStyle/>
            <a:p>
              <a:pPr algn="ctr">
                <a:spcAft>
                  <a:spcPts val="600"/>
                </a:spcAft>
              </a:pPr>
              <a:r>
                <a:rPr lang="en-US" sz="2400" b="1" dirty="0" smtClean="0">
                  <a:solidFill>
                    <a:srgbClr val="008000"/>
                  </a:solidFill>
                </a:rPr>
                <a:t>Retailer</a:t>
              </a:r>
            </a:p>
          </p:txBody>
        </p:sp>
      </p:grpSp>
      <p:sp>
        <p:nvSpPr>
          <p:cNvPr id="7" name="Left-Right Arrow 6"/>
          <p:cNvSpPr/>
          <p:nvPr/>
        </p:nvSpPr>
        <p:spPr>
          <a:xfrm>
            <a:off x="3617259" y="2568387"/>
            <a:ext cx="1559858" cy="8606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01358" y="4262451"/>
            <a:ext cx="1837678" cy="461665"/>
          </a:xfrm>
          <a:prstGeom prst="rect">
            <a:avLst/>
          </a:prstGeom>
          <a:noFill/>
          <a:ln w="12700">
            <a:solidFill>
              <a:schemeClr val="tx1"/>
            </a:solidFill>
          </a:ln>
        </p:spPr>
        <p:txBody>
          <a:bodyPr wrap="square" rtlCol="0">
            <a:spAutoFit/>
          </a:bodyPr>
          <a:lstStyle/>
          <a:p>
            <a:pPr algn="ctr">
              <a:spcAft>
                <a:spcPts val="600"/>
              </a:spcAft>
            </a:pPr>
            <a:r>
              <a:rPr lang="en-US" sz="2400" b="1" smtClean="0">
                <a:solidFill>
                  <a:srgbClr val="008000"/>
                </a:solidFill>
              </a:rPr>
              <a:t>Consumer</a:t>
            </a:r>
            <a:endParaRPr lang="en-US" sz="2400" b="1" dirty="0" smtClean="0">
              <a:solidFill>
                <a:srgbClr val="008000"/>
              </a:solidFill>
            </a:endParaRPr>
          </a:p>
        </p:txBody>
      </p:sp>
      <p:grpSp>
        <p:nvGrpSpPr>
          <p:cNvPr id="12" name="Group 11"/>
          <p:cNvGrpSpPr/>
          <p:nvPr/>
        </p:nvGrpSpPr>
        <p:grpSpPr>
          <a:xfrm>
            <a:off x="2380129" y="971550"/>
            <a:ext cx="2017060" cy="1214034"/>
            <a:chOff x="2380129" y="971550"/>
            <a:chExt cx="2017060" cy="1214034"/>
          </a:xfrm>
          <a:solidFill>
            <a:schemeClr val="accent1">
              <a:lumMod val="20000"/>
              <a:lumOff val="80000"/>
            </a:schemeClr>
          </a:solidFill>
        </p:grpSpPr>
        <p:sp>
          <p:nvSpPr>
            <p:cNvPr id="10" name="Folded Corner 9"/>
            <p:cNvSpPr/>
            <p:nvPr/>
          </p:nvSpPr>
          <p:spPr>
            <a:xfrm>
              <a:off x="2380129" y="971550"/>
              <a:ext cx="2017060" cy="1214034"/>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20474" y="1089212"/>
              <a:ext cx="1923925" cy="1015663"/>
            </a:xfrm>
            <a:prstGeom prst="rect">
              <a:avLst/>
            </a:prstGeom>
            <a:noFill/>
          </p:spPr>
          <p:txBody>
            <a:bodyPr wrap="none" rtlCol="0">
              <a:spAutoFit/>
            </a:bodyPr>
            <a:lstStyle/>
            <a:p>
              <a:pPr marL="285750" indent="-285750">
                <a:buFont typeface="Arial" charset="0"/>
                <a:buChar char="•"/>
              </a:pPr>
              <a:r>
                <a:rPr lang="en-US" sz="2000" dirty="0" smtClean="0">
                  <a:solidFill>
                    <a:srgbClr val="A50021"/>
                  </a:solidFill>
                </a:rPr>
                <a:t>Immersive</a:t>
              </a:r>
            </a:p>
            <a:p>
              <a:pPr marL="285750" indent="-285750">
                <a:buFont typeface="Arial" charset="0"/>
                <a:buChar char="•"/>
              </a:pPr>
              <a:r>
                <a:rPr lang="en-US" sz="2000" dirty="0" smtClean="0">
                  <a:solidFill>
                    <a:srgbClr val="A50021"/>
                  </a:solidFill>
                </a:rPr>
                <a:t>Personalized</a:t>
              </a:r>
            </a:p>
            <a:p>
              <a:pPr marL="285750" indent="-285750">
                <a:buFont typeface="Arial" charset="0"/>
                <a:buChar char="•"/>
              </a:pPr>
              <a:r>
                <a:rPr lang="en-US" sz="2000" dirty="0" smtClean="0">
                  <a:solidFill>
                    <a:srgbClr val="A50021"/>
                  </a:solidFill>
                </a:rPr>
                <a:t>Faster </a:t>
              </a:r>
              <a:r>
                <a:rPr lang="is-IS" sz="2000" dirty="0" smtClean="0">
                  <a:solidFill>
                    <a:srgbClr val="A50021"/>
                  </a:solidFill>
                </a:rPr>
                <a:t>…</a:t>
              </a:r>
              <a:endParaRPr lang="en-US" sz="2000" dirty="0">
                <a:solidFill>
                  <a:srgbClr val="A50021"/>
                </a:solidFill>
              </a:endParaRPr>
            </a:p>
          </p:txBody>
        </p:sp>
      </p:grpSp>
      <p:grpSp>
        <p:nvGrpSpPr>
          <p:cNvPr id="13" name="Group 12"/>
          <p:cNvGrpSpPr/>
          <p:nvPr/>
        </p:nvGrpSpPr>
        <p:grpSpPr>
          <a:xfrm>
            <a:off x="5275734" y="989480"/>
            <a:ext cx="2138727" cy="1214034"/>
            <a:chOff x="2205322" y="1227043"/>
            <a:chExt cx="2138727" cy="1214034"/>
          </a:xfrm>
          <a:solidFill>
            <a:schemeClr val="accent1">
              <a:lumMod val="20000"/>
              <a:lumOff val="80000"/>
            </a:schemeClr>
          </a:solidFill>
        </p:grpSpPr>
        <p:sp>
          <p:nvSpPr>
            <p:cNvPr id="14" name="Folded Corner 13"/>
            <p:cNvSpPr/>
            <p:nvPr/>
          </p:nvSpPr>
          <p:spPr>
            <a:xfrm>
              <a:off x="2218765" y="1227043"/>
              <a:ext cx="2017060" cy="1214034"/>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05322" y="1371599"/>
              <a:ext cx="2138727" cy="707886"/>
            </a:xfrm>
            <a:prstGeom prst="rect">
              <a:avLst/>
            </a:prstGeom>
            <a:noFill/>
          </p:spPr>
          <p:txBody>
            <a:bodyPr wrap="none" rtlCol="0">
              <a:spAutoFit/>
            </a:bodyPr>
            <a:lstStyle/>
            <a:p>
              <a:pPr marL="285750" indent="-285750">
                <a:buFont typeface="Arial" charset="0"/>
                <a:buChar char="•"/>
              </a:pPr>
              <a:r>
                <a:rPr lang="en-US" sz="2000" dirty="0" smtClean="0">
                  <a:solidFill>
                    <a:srgbClr val="A50021"/>
                  </a:solidFill>
                </a:rPr>
                <a:t>More Insights</a:t>
              </a:r>
            </a:p>
            <a:p>
              <a:pPr marL="285750" indent="-285750">
                <a:buFont typeface="Arial" charset="0"/>
                <a:buChar char="•"/>
              </a:pPr>
              <a:r>
                <a:rPr lang="en-US" sz="2000" dirty="0" smtClean="0">
                  <a:solidFill>
                    <a:srgbClr val="A50021"/>
                  </a:solidFill>
                </a:rPr>
                <a:t>Fine-grained ..</a:t>
              </a:r>
            </a:p>
          </p:txBody>
        </p:sp>
      </p:grpSp>
    </p:spTree>
    <p:extLst>
      <p:ext uri="{BB962C8B-B14F-4D97-AF65-F5344CB8AC3E}">
        <p14:creationId xmlns:p14="http://schemas.microsoft.com/office/powerpoint/2010/main" val="5019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s1.png" descr="/Users/swadhin/Dropbox/NEC_Research_Swadhin/Presentation/s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638649" y="2521437"/>
            <a:ext cx="366459" cy="366459"/>
          </a:xfrm>
          <a:prstGeom prst="rect">
            <a:avLst/>
          </a:prstGeom>
        </p:spPr>
      </p:pic>
      <p:pic>
        <p:nvPicPr>
          <p:cNvPr id="57" name="s4.ico" descr="/Users/swadhin/Dropbox/NEC_Research_Swadhin/Presentation/s4.ico"/>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433" y="2569744"/>
            <a:ext cx="232800" cy="232800"/>
          </a:xfrm>
          <a:prstGeom prst="rect">
            <a:avLst/>
          </a:prstGeom>
        </p:spPr>
      </p:pic>
      <p:pic>
        <p:nvPicPr>
          <p:cNvPr id="58" name="s2.png" descr="/Users/swadhin/Dropbox/NEC_Research_Swadhin/Presentation/s2.png"/>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flipH="1">
            <a:off x="3005108" y="2507778"/>
            <a:ext cx="299138" cy="299138"/>
          </a:xfrm>
          <a:prstGeom prst="rect">
            <a:avLst/>
          </a:prstGeom>
        </p:spPr>
      </p:pic>
      <p:sp>
        <p:nvSpPr>
          <p:cNvPr id="59" name="Title 3"/>
          <p:cNvSpPr>
            <a:spLocks noGrp="1"/>
          </p:cNvSpPr>
          <p:nvPr>
            <p:ph type="title"/>
          </p:nvPr>
        </p:nvSpPr>
        <p:spPr>
          <a:xfrm>
            <a:off x="324468" y="167709"/>
            <a:ext cx="8524567" cy="863254"/>
          </a:xfrm>
        </p:spPr>
        <p:txBody>
          <a:bodyPr/>
          <a:lstStyle/>
          <a:p>
            <a:r>
              <a:rPr lang="en-US" dirty="0" smtClean="0"/>
              <a:t>Overview</a:t>
            </a:r>
            <a:endParaRPr lang="en-US" dirty="0"/>
          </a:p>
        </p:txBody>
      </p:sp>
      <p:sp>
        <p:nvSpPr>
          <p:cNvPr id="60" name="Content Placeholder 4"/>
          <p:cNvSpPr>
            <a:spLocks noGrp="1"/>
          </p:cNvSpPr>
          <p:nvPr>
            <p:ph sz="quarter" idx="4294967295"/>
          </p:nvPr>
        </p:nvSpPr>
        <p:spPr>
          <a:xfrm>
            <a:off x="324468" y="947753"/>
            <a:ext cx="8054339" cy="3847115"/>
          </a:xfrm>
          <a:prstGeom prst="rect">
            <a:avLst/>
          </a:prstGeom>
        </p:spPr>
        <p:txBody>
          <a:bodyPr/>
          <a:lstStyle/>
          <a:p>
            <a:pPr hangingPunct="1"/>
            <a:r>
              <a:rPr lang="en-US" altLang="en-US" dirty="0" smtClean="0"/>
              <a:t>Creating a RFID based system to provide </a:t>
            </a:r>
          </a:p>
          <a:p>
            <a:pPr lvl="1" hangingPunct="1"/>
            <a:r>
              <a:rPr lang="en-US" altLang="en-US" b="1" i="1" dirty="0" smtClean="0">
                <a:solidFill>
                  <a:srgbClr val="A50021"/>
                </a:solidFill>
              </a:rPr>
              <a:t>Better </a:t>
            </a:r>
            <a:r>
              <a:rPr lang="en-US" altLang="en-US" b="1" i="1" dirty="0">
                <a:solidFill>
                  <a:srgbClr val="A50021"/>
                </a:solidFill>
              </a:rPr>
              <a:t>consumer shopping </a:t>
            </a:r>
            <a:r>
              <a:rPr lang="en-US" altLang="en-US" b="1" i="1" dirty="0" smtClean="0">
                <a:solidFill>
                  <a:srgbClr val="A50021"/>
                </a:solidFill>
              </a:rPr>
              <a:t>experience</a:t>
            </a:r>
          </a:p>
          <a:p>
            <a:pPr lvl="1" hangingPunct="1"/>
            <a:r>
              <a:rPr lang="en-US" altLang="en-US" b="1" i="1" dirty="0" smtClean="0">
                <a:solidFill>
                  <a:srgbClr val="A50021"/>
                </a:solidFill>
                <a:cs typeface="American Typewriter"/>
              </a:rPr>
              <a:t>Richer </a:t>
            </a:r>
            <a:r>
              <a:rPr lang="en-US" altLang="en-US" b="1" i="1" dirty="0">
                <a:solidFill>
                  <a:srgbClr val="A50021"/>
                </a:solidFill>
                <a:cs typeface="American Typewriter"/>
              </a:rPr>
              <a:t>retail </a:t>
            </a:r>
            <a:r>
              <a:rPr lang="en-US" altLang="en-US" b="1" i="1" dirty="0" smtClean="0">
                <a:solidFill>
                  <a:srgbClr val="A50021"/>
                </a:solidFill>
                <a:cs typeface="American Typewriter"/>
              </a:rPr>
              <a:t>analytics</a:t>
            </a:r>
            <a:r>
              <a:rPr lang="en-US" altLang="en-US" dirty="0" smtClean="0">
                <a:solidFill>
                  <a:srgbClr val="A50021"/>
                </a:solidFill>
              </a:rPr>
              <a:t> </a:t>
            </a:r>
            <a:endParaRPr lang="en-US" altLang="en-US" b="1" i="1" dirty="0">
              <a:solidFill>
                <a:srgbClr val="A50021"/>
              </a:solidFill>
            </a:endParaRPr>
          </a:p>
          <a:p>
            <a:pPr hangingPunct="1">
              <a:buNone/>
            </a:pPr>
            <a:endParaRPr lang="en-US" altLang="en-US" dirty="0"/>
          </a:p>
          <a:p>
            <a:pPr lvl="1" hangingPunct="1"/>
            <a:endParaRPr lang="en-US" altLang="en-US" dirty="0" smtClean="0"/>
          </a:p>
          <a:p>
            <a:pPr lvl="1" hangingPunct="1"/>
            <a:endParaRPr lang="en-US" altLang="en-US" dirty="0" smtClean="0"/>
          </a:p>
        </p:txBody>
      </p:sp>
      <p:sp>
        <p:nvSpPr>
          <p:cNvPr id="61" name="Rectangle 60"/>
          <p:cNvSpPr/>
          <p:nvPr/>
        </p:nvSpPr>
        <p:spPr bwMode="auto">
          <a:xfrm>
            <a:off x="693307" y="1029199"/>
            <a:ext cx="5539990" cy="287105"/>
          </a:xfrm>
          <a:prstGeom prst="rect">
            <a:avLst/>
          </a:prstGeom>
          <a:solidFill>
            <a:schemeClr val="bg2">
              <a:lumMod val="85000"/>
              <a:alpha val="90000"/>
            </a:schemeClr>
          </a:solidFill>
          <a:ln w="22225">
            <a:solidFill>
              <a:schemeClr val="bg2">
                <a:lumMod val="95000"/>
              </a:schemeClr>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62" name="Rectangle 61"/>
          <p:cNvSpPr/>
          <p:nvPr/>
        </p:nvSpPr>
        <p:spPr bwMode="auto">
          <a:xfrm>
            <a:off x="855951" y="1719032"/>
            <a:ext cx="3234625" cy="293998"/>
          </a:xfrm>
          <a:prstGeom prst="rect">
            <a:avLst/>
          </a:prstGeom>
          <a:solidFill>
            <a:schemeClr val="bg2">
              <a:lumMod val="85000"/>
              <a:alpha val="90000"/>
            </a:schemeClr>
          </a:solidFill>
          <a:ln w="22225">
            <a:solidFill>
              <a:schemeClr val="bg2">
                <a:lumMod val="95000"/>
              </a:schemeClr>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grpSp>
        <p:nvGrpSpPr>
          <p:cNvPr id="63" name="Group 62"/>
          <p:cNvGrpSpPr/>
          <p:nvPr/>
        </p:nvGrpSpPr>
        <p:grpSpPr>
          <a:xfrm flipH="1">
            <a:off x="3005108" y="2965069"/>
            <a:ext cx="1295238" cy="1197947"/>
            <a:chOff x="3511320" y="685794"/>
            <a:chExt cx="1336729" cy="1037749"/>
          </a:xfrm>
        </p:grpSpPr>
        <p:pic>
          <p:nvPicPr>
            <p:cNvPr id="64" name="16757-200.png" descr="/Users/swadhin/Dropbox/NEC_Research_Swadhin/Presentation/16757-200.pn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4196194" y="1059928"/>
              <a:ext cx="651855" cy="651855"/>
            </a:xfrm>
            <a:prstGeom prst="rect">
              <a:avLst/>
            </a:prstGeom>
          </p:spPr>
        </p:pic>
        <p:pic>
          <p:nvPicPr>
            <p:cNvPr id="65" name="Picture 64" descr="walking-icon-h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1320" y="685794"/>
              <a:ext cx="614320" cy="1037749"/>
            </a:xfrm>
            <a:prstGeom prst="rect">
              <a:avLst/>
            </a:prstGeom>
          </p:spPr>
        </p:pic>
        <p:pic>
          <p:nvPicPr>
            <p:cNvPr id="66" name="Designcontest-Ecommerce-Business-Smartphone-google-nexus.ico" descr="/Users/swadhin/Dropbox/NEC_Research_Swadhin/Presentation/Designcontest-Ecommerce-Business-Smartphone-google-nexus.ico"/>
            <p:cNvPicPr>
              <a:picLocks noChangeAspect="1"/>
            </p:cNvPicPr>
            <p:nvPr/>
          </p:nvPicPr>
          <p:blipFill>
            <a:blip r:link="rId11">
              <a:extLst>
                <a:ext uri="{28A0092B-C50C-407E-A947-70E740481C1C}">
                  <a14:useLocalDpi xmlns:a14="http://schemas.microsoft.com/office/drawing/2010/main" val="0"/>
                </a:ext>
              </a:extLst>
            </a:blip>
            <a:stretch>
              <a:fillRect/>
            </a:stretch>
          </p:blipFill>
          <p:spPr>
            <a:xfrm>
              <a:off x="4010755" y="963319"/>
              <a:ext cx="240257" cy="240257"/>
            </a:xfrm>
            <a:prstGeom prst="rect">
              <a:avLst/>
            </a:prstGeom>
          </p:spPr>
        </p:pic>
      </p:grpSp>
      <p:pic>
        <p:nvPicPr>
          <p:cNvPr id="67" name="s3.ico" descr="/Users/swadhin/Dropbox/NEC_Research_Swadhin/Presentation/s3.ico"/>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2408" y="2565571"/>
            <a:ext cx="235180" cy="235180"/>
          </a:xfrm>
          <a:prstGeom prst="rect">
            <a:avLst/>
          </a:prstGeom>
        </p:spPr>
      </p:pic>
      <p:sp>
        <p:nvSpPr>
          <p:cNvPr id="68" name="TextBox 67"/>
          <p:cNvSpPr txBox="1"/>
          <p:nvPr/>
        </p:nvSpPr>
        <p:spPr>
          <a:xfrm>
            <a:off x="4609931" y="3077396"/>
            <a:ext cx="4118435" cy="723275"/>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lgn="ctr">
              <a:spcAft>
                <a:spcPts val="600"/>
              </a:spcAft>
            </a:pPr>
            <a:r>
              <a:rPr lang="en-US" i="1" dirty="0" smtClean="0">
                <a:solidFill>
                  <a:srgbClr val="A50021"/>
                </a:solidFill>
              </a:rPr>
              <a:t>Which items </a:t>
            </a:r>
            <a:r>
              <a:rPr lang="en-US" dirty="0" smtClean="0">
                <a:solidFill>
                  <a:schemeClr val="tx1"/>
                </a:solidFill>
              </a:rPr>
              <a:t>customers put in the cart </a:t>
            </a:r>
          </a:p>
          <a:p>
            <a:pPr algn="ctr">
              <a:spcAft>
                <a:spcPts val="600"/>
              </a:spcAft>
            </a:pPr>
            <a:r>
              <a:rPr lang="en-US" dirty="0">
                <a:solidFill>
                  <a:schemeClr val="tx1"/>
                </a:solidFill>
              </a:rPr>
              <a:t>a</a:t>
            </a:r>
            <a:r>
              <a:rPr lang="en-US" dirty="0" smtClean="0">
                <a:solidFill>
                  <a:schemeClr val="tx1"/>
                </a:solidFill>
              </a:rPr>
              <a:t>t a particular time window ?</a:t>
            </a:r>
          </a:p>
        </p:txBody>
      </p:sp>
      <p:sp>
        <p:nvSpPr>
          <p:cNvPr id="69" name="TextBox 68"/>
          <p:cNvSpPr txBox="1"/>
          <p:nvPr/>
        </p:nvSpPr>
        <p:spPr>
          <a:xfrm>
            <a:off x="4906487" y="2159201"/>
            <a:ext cx="1822935" cy="307777"/>
          </a:xfrm>
          <a:prstGeom prst="rect">
            <a:avLst/>
          </a:prstGeom>
          <a:solidFill>
            <a:srgbClr val="CCFFCC"/>
          </a:solidFill>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sz="1400" dirty="0" smtClean="0">
                <a:solidFill>
                  <a:schemeClr val="tx1"/>
                </a:solidFill>
              </a:rPr>
              <a:t>Queue-free checkout</a:t>
            </a:r>
          </a:p>
        </p:txBody>
      </p:sp>
      <p:sp>
        <p:nvSpPr>
          <p:cNvPr id="71" name="Down Arrow 70"/>
          <p:cNvSpPr/>
          <p:nvPr/>
        </p:nvSpPr>
        <p:spPr bwMode="auto">
          <a:xfrm>
            <a:off x="5670533" y="2530291"/>
            <a:ext cx="360040" cy="511825"/>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72" name="Rectangle 71"/>
          <p:cNvSpPr/>
          <p:nvPr/>
        </p:nvSpPr>
        <p:spPr bwMode="auto">
          <a:xfrm>
            <a:off x="905666" y="1374291"/>
            <a:ext cx="4904851" cy="293998"/>
          </a:xfrm>
          <a:prstGeom prst="rect">
            <a:avLst/>
          </a:prstGeom>
          <a:solidFill>
            <a:schemeClr val="bg2">
              <a:lumMod val="85000"/>
              <a:alpha val="90000"/>
            </a:schemeClr>
          </a:solidFill>
          <a:ln w="22225">
            <a:solidFill>
              <a:schemeClr val="bg2">
                <a:lumMod val="95000"/>
              </a:schemeClr>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73" name="Down Arrow 72"/>
          <p:cNvSpPr/>
          <p:nvPr/>
        </p:nvSpPr>
        <p:spPr bwMode="auto">
          <a:xfrm rot="1319338">
            <a:off x="798204" y="2144092"/>
            <a:ext cx="330647" cy="609619"/>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74" name="Down Arrow 73"/>
          <p:cNvSpPr/>
          <p:nvPr/>
        </p:nvSpPr>
        <p:spPr bwMode="auto">
          <a:xfrm>
            <a:off x="1667903" y="2190652"/>
            <a:ext cx="330647" cy="609619"/>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75" name="TextBox 74"/>
          <p:cNvSpPr txBox="1"/>
          <p:nvPr/>
        </p:nvSpPr>
        <p:spPr>
          <a:xfrm>
            <a:off x="35277" y="2858593"/>
            <a:ext cx="1327608" cy="307777"/>
          </a:xfrm>
          <a:prstGeom prst="rect">
            <a:avLst/>
          </a:prstGeom>
          <a:solidFill>
            <a:srgbClr val="CCFFCC"/>
          </a:solidFill>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sz="1400" dirty="0" smtClean="0">
                <a:solidFill>
                  <a:schemeClr val="tx1"/>
                </a:solidFill>
              </a:rPr>
              <a:t>Items bought?</a:t>
            </a:r>
          </a:p>
        </p:txBody>
      </p:sp>
      <p:sp>
        <p:nvSpPr>
          <p:cNvPr id="76" name="TextBox 75"/>
          <p:cNvSpPr txBox="1"/>
          <p:nvPr/>
        </p:nvSpPr>
        <p:spPr>
          <a:xfrm>
            <a:off x="1650188" y="2871311"/>
            <a:ext cx="1609736" cy="307777"/>
          </a:xfrm>
          <a:prstGeom prst="rect">
            <a:avLst/>
          </a:prstGeom>
          <a:solidFill>
            <a:srgbClr val="CCFFCC"/>
          </a:solidFill>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sz="1400" dirty="0" smtClean="0">
                <a:solidFill>
                  <a:schemeClr val="tx1"/>
                </a:solidFill>
              </a:rPr>
              <a:t>Items interested ?</a:t>
            </a:r>
          </a:p>
        </p:txBody>
      </p:sp>
      <p:sp>
        <p:nvSpPr>
          <p:cNvPr id="77" name="Down Arrow 76"/>
          <p:cNvSpPr/>
          <p:nvPr/>
        </p:nvSpPr>
        <p:spPr bwMode="auto">
          <a:xfrm>
            <a:off x="1385220" y="3389693"/>
            <a:ext cx="330647" cy="502844"/>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78" name="TextBox 77"/>
          <p:cNvSpPr txBox="1"/>
          <p:nvPr/>
        </p:nvSpPr>
        <p:spPr>
          <a:xfrm>
            <a:off x="35277" y="3981958"/>
            <a:ext cx="3001000"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spcAft>
                <a:spcPts val="600"/>
              </a:spcAft>
            </a:pPr>
            <a:r>
              <a:rPr lang="en-US" dirty="0" smtClean="0">
                <a:solidFill>
                  <a:schemeClr val="tx1"/>
                </a:solidFill>
              </a:rPr>
              <a:t>Detecting</a:t>
            </a:r>
            <a:r>
              <a:rPr lang="en-US" dirty="0" smtClean="0">
                <a:solidFill>
                  <a:schemeClr val="accent6">
                    <a:lumMod val="90000"/>
                    <a:lumOff val="10000"/>
                  </a:schemeClr>
                </a:solidFill>
              </a:rPr>
              <a:t> </a:t>
            </a:r>
            <a:r>
              <a:rPr lang="en-US" i="1" dirty="0" smtClean="0">
                <a:solidFill>
                  <a:srgbClr val="A50021"/>
                </a:solidFill>
              </a:rPr>
              <a:t>which items users are browsing</a:t>
            </a:r>
          </a:p>
        </p:txBody>
      </p:sp>
      <p:sp>
        <p:nvSpPr>
          <p:cNvPr id="79" name="Down Arrow 78"/>
          <p:cNvSpPr/>
          <p:nvPr/>
        </p:nvSpPr>
        <p:spPr bwMode="auto">
          <a:xfrm rot="19327648">
            <a:off x="5779989" y="1680847"/>
            <a:ext cx="343852" cy="474556"/>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Tree>
    <p:extLst>
      <p:ext uri="{BB962C8B-B14F-4D97-AF65-F5344CB8AC3E}">
        <p14:creationId xmlns:p14="http://schemas.microsoft.com/office/powerpoint/2010/main" val="76875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500"/>
                                        <p:tgtEl>
                                          <p:spTgt spid="6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blinds(horizontal)">
                                      <p:cBhvr>
                                        <p:cTn id="10" dur="500"/>
                                        <p:tgtEl>
                                          <p:spTgt spid="6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blinds(horizontal)">
                                      <p:cBhvr>
                                        <p:cTn id="13" dur="500"/>
                                        <p:tgtEl>
                                          <p:spTgt spid="6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blinds(horizontal)">
                                      <p:cBhvr>
                                        <p:cTn id="21" dur="500"/>
                                        <p:tgtEl>
                                          <p:spTgt spid="6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blinds(horizontal)">
                                      <p:cBhvr>
                                        <p:cTn id="28" dur="500"/>
                                        <p:tgtEl>
                                          <p:spTgt spid="79"/>
                                        </p:tgtEl>
                                      </p:cBhvr>
                                    </p:animEffect>
                                  </p:childTnLst>
                                </p:cTn>
                              </p:par>
                            </p:childTnLst>
                          </p:cTn>
                        </p:par>
                        <p:par>
                          <p:cTn id="29" fill="hold">
                            <p:stCondLst>
                              <p:cond delay="1000"/>
                            </p:stCondLst>
                            <p:childTnLst>
                              <p:par>
                                <p:cTn id="30" presetID="3" presetClass="entr" presetSubtype="10"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blinds(horizontal)">
                                      <p:cBhvr>
                                        <p:cTn id="32" dur="500"/>
                                        <p:tgtEl>
                                          <p:spTgt spid="67"/>
                                        </p:tgtEl>
                                      </p:cBhvr>
                                    </p:animEffect>
                                  </p:childTnLst>
                                </p:cTn>
                              </p:par>
                              <p:par>
                                <p:cTn id="33" presetID="3" presetClass="entr" presetSubtype="1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blinds(horizontal)">
                                      <p:cBhvr>
                                        <p:cTn id="35" dur="500"/>
                                        <p:tgtEl>
                                          <p:spTgt spid="57"/>
                                        </p:tgtEl>
                                      </p:cBhvr>
                                    </p:animEffect>
                                  </p:childTnLst>
                                </p:cTn>
                              </p:par>
                              <p:par>
                                <p:cTn id="36" presetID="3" presetClass="entr" presetSubtype="1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blinds(horizontal)">
                                      <p:cBhvr>
                                        <p:cTn id="38" dur="500"/>
                                        <p:tgtEl>
                                          <p:spTgt spid="58"/>
                                        </p:tgtEl>
                                      </p:cBhvr>
                                    </p:animEffect>
                                  </p:childTnLst>
                                </p:cTn>
                              </p:par>
                              <p:par>
                                <p:cTn id="39" presetID="3" presetClass="entr" presetSubtype="1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blinds(horizontal)">
                                      <p:cBhvr>
                                        <p:cTn id="41" dur="500"/>
                                        <p:tgtEl>
                                          <p:spTgt spid="56"/>
                                        </p:tgtEl>
                                      </p:cBhvr>
                                    </p:animEffect>
                                  </p:childTnLst>
                                </p:cTn>
                              </p:par>
                              <p:par>
                                <p:cTn id="42" presetID="42" presetClass="path" presetSubtype="0" accel="50000" decel="50000" fill="hold" nodeType="withEffect">
                                  <p:stCondLst>
                                    <p:cond delay="0"/>
                                  </p:stCondLst>
                                  <p:childTnLst>
                                    <p:animMotion origin="layout" path="M 2.8978E-6 1.64659E-6 L -0.04633 0.19122 " pathEditMode="relative" rAng="0" ptsTypes="AA">
                                      <p:cBhvr>
                                        <p:cTn id="43" dur="2000" fill="hold"/>
                                        <p:tgtEl>
                                          <p:spTgt spid="67"/>
                                        </p:tgtEl>
                                        <p:attrNameLst>
                                          <p:attrName>ppt_x</p:attrName>
                                          <p:attrName>ppt_y</p:attrName>
                                        </p:attrNameLst>
                                      </p:cBhvr>
                                      <p:rCtr x="-2325" y="9546"/>
                                    </p:animMotion>
                                  </p:childTnLst>
                                </p:cTn>
                              </p:par>
                              <p:par>
                                <p:cTn id="44" presetID="42" presetClass="path" presetSubtype="0" accel="50000" decel="50000" fill="hold" nodeType="withEffect">
                                  <p:stCondLst>
                                    <p:cond delay="0"/>
                                  </p:stCondLst>
                                  <p:childTnLst>
                                    <p:animMotion origin="layout" path="M 4.29811E-6 4.4949E-6 L 0.00381 0.19647 " pathEditMode="relative" rAng="0" ptsTypes="AA">
                                      <p:cBhvr>
                                        <p:cTn id="45" dur="2000" fill="hold"/>
                                        <p:tgtEl>
                                          <p:spTgt spid="58"/>
                                        </p:tgtEl>
                                        <p:attrNameLst>
                                          <p:attrName>ppt_x</p:attrName>
                                          <p:attrName>ppt_y</p:attrName>
                                        </p:attrNameLst>
                                      </p:cBhvr>
                                      <p:rCtr x="191" y="9824"/>
                                    </p:animMotion>
                                  </p:childTnLst>
                                </p:cTn>
                              </p:par>
                              <p:par>
                                <p:cTn id="46" presetID="42" presetClass="path" presetSubtype="0" accel="50000" decel="50000" fill="hold" nodeType="withEffect">
                                  <p:stCondLst>
                                    <p:cond delay="0"/>
                                  </p:stCondLst>
                                  <p:childTnLst>
                                    <p:animMotion origin="layout" path="M -2.24536E-6 3.79055E-6 L -0.01405 0.19091 " pathEditMode="relative" rAng="0" ptsTypes="AA">
                                      <p:cBhvr>
                                        <p:cTn id="47" dur="2000" fill="hold"/>
                                        <p:tgtEl>
                                          <p:spTgt spid="57"/>
                                        </p:tgtEl>
                                        <p:attrNameLst>
                                          <p:attrName>ppt_x</p:attrName>
                                          <p:attrName>ppt_y</p:attrName>
                                        </p:attrNameLst>
                                      </p:cBhvr>
                                      <p:rCtr x="-711" y="9546"/>
                                    </p:animMotion>
                                  </p:childTnLst>
                                </p:cTn>
                              </p:par>
                              <p:par>
                                <p:cTn id="48" presetID="42" presetClass="path" presetSubtype="0" accel="50000" decel="50000" fill="hold" nodeType="withEffect">
                                  <p:stCondLst>
                                    <p:cond delay="0"/>
                                  </p:stCondLst>
                                  <p:childTnLst>
                                    <p:animMotion origin="layout" path="M 3.65261E-6 -4.41767E-6 L 0.04043 0.18752 " pathEditMode="relative" rAng="0" ptsTypes="AA">
                                      <p:cBhvr>
                                        <p:cTn id="49" dur="2000" fill="hold"/>
                                        <p:tgtEl>
                                          <p:spTgt spid="56"/>
                                        </p:tgtEl>
                                        <p:attrNameLst>
                                          <p:attrName>ppt_x</p:attrName>
                                          <p:attrName>ppt_y</p:attrName>
                                        </p:attrNameLst>
                                      </p:cBhvr>
                                      <p:rCtr x="2013" y="9361"/>
                                    </p:animMotion>
                                  </p:childTnLst>
                                </p:cTn>
                              </p:par>
                              <p:par>
                                <p:cTn id="50" presetID="3" presetClass="entr" presetSubtype="1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blinds(horizontal)">
                                      <p:cBhvr>
                                        <p:cTn id="52" dur="500"/>
                                        <p:tgtEl>
                                          <p:spTgt spid="63"/>
                                        </p:tgtEl>
                                      </p:cBhvr>
                                    </p:animEffect>
                                  </p:childTnLst>
                                </p:cTn>
                              </p:par>
                            </p:childTnLst>
                          </p:cTn>
                        </p:par>
                        <p:par>
                          <p:cTn id="53" fill="hold">
                            <p:stCondLst>
                              <p:cond delay="3000"/>
                            </p:stCondLst>
                            <p:childTnLst>
                              <p:par>
                                <p:cTn id="54" presetID="3" presetClass="entr" presetSubtype="1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blinds(horizontal)">
                                      <p:cBhvr>
                                        <p:cTn id="56" dur="500"/>
                                        <p:tgtEl>
                                          <p:spTgt spid="6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blinds(horizontal)">
                                      <p:cBhvr>
                                        <p:cTn id="59" dur="500"/>
                                        <p:tgtEl>
                                          <p:spTgt spid="7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grpId="1" nodeType="clickEffect">
                                  <p:stCondLst>
                                    <p:cond delay="0"/>
                                  </p:stCondLst>
                                  <p:childTnLst>
                                    <p:animEffect transition="out" filter="blinds(horizontal)">
                                      <p:cBhvr>
                                        <p:cTn id="63" dur="500"/>
                                        <p:tgtEl>
                                          <p:spTgt spid="62"/>
                                        </p:tgtEl>
                                      </p:cBhvr>
                                    </p:animEffect>
                                    <p:set>
                                      <p:cBhvr>
                                        <p:cTn id="64" dur="1" fill="hold">
                                          <p:stCondLst>
                                            <p:cond delay="499"/>
                                          </p:stCondLst>
                                        </p:cTn>
                                        <p:tgtEl>
                                          <p:spTgt spid="62"/>
                                        </p:tgtEl>
                                        <p:attrNameLst>
                                          <p:attrName>style.visibility</p:attrName>
                                        </p:attrNameLst>
                                      </p:cBhvr>
                                      <p:to>
                                        <p:strVal val="hidden"/>
                                      </p:to>
                                    </p:set>
                                  </p:childTnLst>
                                </p:cTn>
                              </p:par>
                              <p:par>
                                <p:cTn id="65" presetID="3" presetClass="entr" presetSubtype="1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linds(horizontal)">
                                      <p:cBhvr>
                                        <p:cTn id="67" dur="500"/>
                                        <p:tgtEl>
                                          <p:spTgt spid="72"/>
                                        </p:tgtEl>
                                      </p:cBhvr>
                                    </p:animEffect>
                                  </p:childTnLst>
                                </p:cTn>
                              </p:par>
                              <p:par>
                                <p:cTn id="68" presetID="3" presetClass="entr" presetSubtype="10" fill="hold" grpId="1"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blinds(horizontal)">
                                      <p:cBhvr>
                                        <p:cTn id="70" dur="500"/>
                                        <p:tgtEl>
                                          <p:spTgt spid="7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blinds(horizontal)">
                                      <p:cBhvr>
                                        <p:cTn id="73" dur="500"/>
                                        <p:tgtEl>
                                          <p:spTgt spid="7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blinds(horizontal)">
                                      <p:cBhvr>
                                        <p:cTn id="76" dur="500"/>
                                        <p:tgtEl>
                                          <p:spTgt spid="7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blinds(horizontal)">
                                      <p:cBhvr>
                                        <p:cTn id="79" dur="500"/>
                                        <p:tgtEl>
                                          <p:spTgt spid="7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blinds(horizontal)">
                                      <p:cBhvr>
                                        <p:cTn id="82" dur="500"/>
                                        <p:tgtEl>
                                          <p:spTgt spid="76"/>
                                        </p:tgtEl>
                                      </p:cBhvr>
                                    </p:animEffect>
                                  </p:childTnLst>
                                </p:cTn>
                              </p:par>
                            </p:childTnLst>
                          </p:cTn>
                        </p:par>
                        <p:par>
                          <p:cTn id="83" fill="hold">
                            <p:stCondLst>
                              <p:cond delay="500"/>
                            </p:stCondLst>
                            <p:childTnLst>
                              <p:par>
                                <p:cTn id="84" presetID="3" presetClass="entr" presetSubtype="10" fill="hold" grpId="0" nodeType="after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blinds(horizontal)">
                                      <p:cBhvr>
                                        <p:cTn id="86" dur="500"/>
                                        <p:tgtEl>
                                          <p:spTgt spid="78"/>
                                        </p:tgtEl>
                                      </p:cBhvr>
                                    </p:animEffect>
                                  </p:childTnLst>
                                </p:cTn>
                              </p:par>
                            </p:childTnLst>
                          </p:cTn>
                        </p:par>
                        <p:par>
                          <p:cTn id="87" fill="hold">
                            <p:stCondLst>
                              <p:cond delay="1000"/>
                            </p:stCondLst>
                            <p:childTnLst>
                              <p:par>
                                <p:cTn id="88" presetID="3" presetClass="entr" presetSubtype="10" fill="hold" grpId="0" nodeType="after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blinds(horizontal)">
                                      <p:cBhvr>
                                        <p:cTn id="9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2" grpId="1" animBg="1"/>
      <p:bldP spid="68" grpId="0" animBg="1"/>
      <p:bldP spid="69" grpId="0" animBg="1"/>
      <p:bldP spid="71" grpId="0" animBg="1"/>
      <p:bldP spid="72" grpId="0" animBg="1"/>
      <p:bldP spid="72" grpId="1" animBg="1"/>
      <p:bldP spid="73" grpId="0" animBg="1"/>
      <p:bldP spid="74" grpId="0" animBg="1"/>
      <p:bldP spid="75" grpId="0" animBg="1"/>
      <p:bldP spid="76" grpId="0" animBg="1"/>
      <p:bldP spid="77" grpId="0" animBg="1"/>
      <p:bldP spid="78" grpId="0" animBg="1"/>
      <p:bldP spid="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a:t>
            </a:r>
            <a:endParaRPr lang="en-US" dirty="0"/>
          </a:p>
        </p:txBody>
      </p:sp>
      <p:sp>
        <p:nvSpPr>
          <p:cNvPr id="4" name="TextBox 3"/>
          <p:cNvSpPr txBox="1"/>
          <p:nvPr/>
        </p:nvSpPr>
        <p:spPr>
          <a:xfrm>
            <a:off x="-497541" y="1649529"/>
            <a:ext cx="9641541" cy="2308324"/>
          </a:xfrm>
          <a:prstGeom prst="rect">
            <a:avLst/>
          </a:prstGeom>
          <a:noFill/>
          <a:ln w="12700">
            <a:noFill/>
          </a:ln>
        </p:spPr>
        <p:txBody>
          <a:bodyPr wrap="square" rtlCol="0">
            <a:spAutoFit/>
          </a:bodyPr>
          <a:lstStyle/>
          <a:p>
            <a:pPr algn="ctr">
              <a:spcAft>
                <a:spcPts val="600"/>
              </a:spcAft>
            </a:pPr>
            <a:r>
              <a:rPr lang="en-US" altLang="en-US" sz="2400" dirty="0" smtClean="0"/>
              <a:t>Building a RFID reader and antenna equipped </a:t>
            </a:r>
          </a:p>
          <a:p>
            <a:pPr algn="ctr">
              <a:spcAft>
                <a:spcPts val="600"/>
              </a:spcAft>
            </a:pPr>
            <a:r>
              <a:rPr lang="en-US" altLang="en-US" sz="2800" b="1" dirty="0" smtClean="0">
                <a:solidFill>
                  <a:srgbClr val="A50021"/>
                </a:solidFill>
              </a:rPr>
              <a:t>shopping </a:t>
            </a:r>
            <a:r>
              <a:rPr lang="en-US" altLang="en-US" sz="2800" b="1" dirty="0">
                <a:solidFill>
                  <a:srgbClr val="A50021"/>
                </a:solidFill>
              </a:rPr>
              <a:t>cart </a:t>
            </a:r>
            <a:r>
              <a:rPr lang="en-US" altLang="en-US" sz="2400" dirty="0"/>
              <a:t>and </a:t>
            </a:r>
          </a:p>
          <a:p>
            <a:pPr algn="ctr">
              <a:spcAft>
                <a:spcPts val="600"/>
              </a:spcAft>
            </a:pPr>
            <a:r>
              <a:rPr lang="en-US" altLang="en-US" sz="2400" dirty="0" smtClean="0"/>
              <a:t>developing </a:t>
            </a:r>
            <a:r>
              <a:rPr lang="en-US" altLang="en-US" sz="2400" b="1" dirty="0" smtClean="0">
                <a:solidFill>
                  <a:srgbClr val="A50021"/>
                </a:solidFill>
              </a:rPr>
              <a:t>algorithms</a:t>
            </a:r>
            <a:r>
              <a:rPr lang="en-US" altLang="en-US" sz="2400" dirty="0" smtClean="0"/>
              <a:t> to </a:t>
            </a:r>
            <a:r>
              <a:rPr lang="en-US" altLang="en-US" sz="2400" b="1" i="1" dirty="0"/>
              <a:t>detect items inside the cart</a:t>
            </a:r>
            <a:r>
              <a:rPr lang="en-US" altLang="en-US" sz="2400" dirty="0"/>
              <a:t>, </a:t>
            </a:r>
            <a:endParaRPr lang="en-US" altLang="en-US" sz="2400" dirty="0" smtClean="0"/>
          </a:p>
          <a:p>
            <a:pPr algn="ctr">
              <a:spcAft>
                <a:spcPts val="600"/>
              </a:spcAft>
            </a:pPr>
            <a:r>
              <a:rPr lang="en-US" altLang="en-US" sz="2400" dirty="0" smtClean="0"/>
              <a:t>and </a:t>
            </a:r>
            <a:r>
              <a:rPr lang="en-US" altLang="en-US" sz="2400" dirty="0"/>
              <a:t>to </a:t>
            </a:r>
            <a:r>
              <a:rPr lang="en-US" altLang="en-US" sz="2400" b="1" dirty="0"/>
              <a:t>detect </a:t>
            </a:r>
            <a:r>
              <a:rPr lang="en-US" altLang="en-US" sz="2400" b="1" dirty="0" smtClean="0"/>
              <a:t>users’ </a:t>
            </a:r>
          </a:p>
          <a:p>
            <a:pPr algn="ctr">
              <a:spcAft>
                <a:spcPts val="600"/>
              </a:spcAft>
            </a:pPr>
            <a:r>
              <a:rPr lang="en-US" altLang="en-US" sz="2400" b="1" dirty="0" smtClean="0"/>
              <a:t>browsing interests </a:t>
            </a:r>
            <a:r>
              <a:rPr lang="en-US" altLang="en-US" sz="2400" b="1" i="1" dirty="0" smtClean="0">
                <a:solidFill>
                  <a:srgbClr val="C00000"/>
                </a:solidFill>
              </a:rPr>
              <a:t>on-the-go</a:t>
            </a:r>
            <a:r>
              <a:rPr lang="en-US" altLang="en-US" sz="2400" b="1" dirty="0" smtClean="0"/>
              <a:t>.</a:t>
            </a:r>
            <a:endParaRPr lang="en-US" sz="2400" dirty="0" smtClean="0">
              <a:solidFill>
                <a:schemeClr val="accent6">
                  <a:lumMod val="90000"/>
                  <a:lumOff val="10000"/>
                </a:schemeClr>
              </a:solidFill>
            </a:endParaRPr>
          </a:p>
        </p:txBody>
      </p:sp>
    </p:spTree>
    <p:extLst>
      <p:ext uri="{BB962C8B-B14F-4D97-AF65-F5344CB8AC3E}">
        <p14:creationId xmlns:p14="http://schemas.microsoft.com/office/powerpoint/2010/main" val="18544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Items Inside the Cart</a:t>
            </a:r>
            <a:endParaRPr lang="en-US" dirty="0"/>
          </a:p>
        </p:txBody>
      </p:sp>
      <p:grpSp>
        <p:nvGrpSpPr>
          <p:cNvPr id="4" name="Group 3"/>
          <p:cNvGrpSpPr/>
          <p:nvPr/>
        </p:nvGrpSpPr>
        <p:grpSpPr>
          <a:xfrm>
            <a:off x="3322318" y="2893415"/>
            <a:ext cx="4216036" cy="2108365"/>
            <a:chOff x="3401637" y="1262182"/>
            <a:chExt cx="5447398" cy="2810092"/>
          </a:xfrm>
        </p:grpSpPr>
        <p:grpSp>
          <p:nvGrpSpPr>
            <p:cNvPr id="5" name="Group 4"/>
            <p:cNvGrpSpPr/>
            <p:nvPr/>
          </p:nvGrpSpPr>
          <p:grpSpPr>
            <a:xfrm>
              <a:off x="3401637" y="1690979"/>
              <a:ext cx="2084387" cy="1982787"/>
              <a:chOff x="430213" y="3836613"/>
              <a:chExt cx="2084387" cy="1982787"/>
            </a:xfrm>
          </p:grpSpPr>
          <p:sp>
            <p:nvSpPr>
              <p:cNvPr id="86" name="Rectangle 808"/>
              <p:cNvSpPr>
                <a:spLocks noChangeArrowheads="1"/>
              </p:cNvSpPr>
              <p:nvPr/>
            </p:nvSpPr>
            <p:spPr bwMode="auto">
              <a:xfrm>
                <a:off x="609600" y="3990600"/>
                <a:ext cx="1905000" cy="1828800"/>
              </a:xfrm>
              <a:prstGeom prst="rect">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Calibri" charset="0"/>
                </a:endParaRPr>
              </a:p>
            </p:txBody>
          </p:sp>
          <p:cxnSp>
            <p:nvCxnSpPr>
              <p:cNvPr id="87" name="Straight Connector 810"/>
              <p:cNvCxnSpPr>
                <a:cxnSpLocks noChangeShapeType="1"/>
              </p:cNvCxnSpPr>
              <p:nvPr/>
            </p:nvCxnSpPr>
            <p:spPr bwMode="auto">
              <a:xfrm>
                <a:off x="609600" y="4219200"/>
                <a:ext cx="1905000" cy="158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88" name="Straight Connector 811"/>
              <p:cNvCxnSpPr>
                <a:cxnSpLocks noChangeShapeType="1"/>
              </p:cNvCxnSpPr>
              <p:nvPr/>
            </p:nvCxnSpPr>
            <p:spPr bwMode="auto">
              <a:xfrm>
                <a:off x="609600" y="44462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89" name="Straight Connector 812"/>
              <p:cNvCxnSpPr>
                <a:cxnSpLocks noChangeShapeType="1"/>
              </p:cNvCxnSpPr>
              <p:nvPr/>
            </p:nvCxnSpPr>
            <p:spPr bwMode="auto">
              <a:xfrm>
                <a:off x="609600" y="46748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0" name="Straight Connector 813"/>
              <p:cNvCxnSpPr>
                <a:cxnSpLocks noChangeShapeType="1"/>
              </p:cNvCxnSpPr>
              <p:nvPr/>
            </p:nvCxnSpPr>
            <p:spPr bwMode="auto">
              <a:xfrm>
                <a:off x="609600" y="49034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1" name="Straight Connector 814"/>
              <p:cNvCxnSpPr>
                <a:cxnSpLocks noChangeShapeType="1"/>
              </p:cNvCxnSpPr>
              <p:nvPr/>
            </p:nvCxnSpPr>
            <p:spPr bwMode="auto">
              <a:xfrm>
                <a:off x="609600" y="51320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2" name="Straight Connector 815"/>
              <p:cNvCxnSpPr>
                <a:cxnSpLocks noChangeShapeType="1"/>
              </p:cNvCxnSpPr>
              <p:nvPr/>
            </p:nvCxnSpPr>
            <p:spPr bwMode="auto">
              <a:xfrm>
                <a:off x="609600" y="53606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3" name="Straight Connector 816"/>
              <p:cNvCxnSpPr>
                <a:cxnSpLocks noChangeShapeType="1"/>
              </p:cNvCxnSpPr>
              <p:nvPr/>
            </p:nvCxnSpPr>
            <p:spPr bwMode="auto">
              <a:xfrm>
                <a:off x="609600" y="5589213"/>
                <a:ext cx="19050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4" name="Straight Connector 817"/>
              <p:cNvCxnSpPr>
                <a:cxnSpLocks noChangeShapeType="1"/>
              </p:cNvCxnSpPr>
              <p:nvPr/>
            </p:nvCxnSpPr>
            <p:spPr bwMode="auto">
              <a:xfrm rot="5400000" flipH="1" flipV="1">
                <a:off x="-76993"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5" name="Straight Connector 819"/>
              <p:cNvCxnSpPr>
                <a:cxnSpLocks noChangeShapeType="1"/>
              </p:cNvCxnSpPr>
              <p:nvPr/>
            </p:nvCxnSpPr>
            <p:spPr bwMode="auto">
              <a:xfrm rot="5400000" flipH="1" flipV="1">
                <a:off x="151607"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6" name="Straight Connector 820"/>
              <p:cNvCxnSpPr>
                <a:cxnSpLocks noChangeShapeType="1"/>
              </p:cNvCxnSpPr>
              <p:nvPr/>
            </p:nvCxnSpPr>
            <p:spPr bwMode="auto">
              <a:xfrm rot="5400000" flipH="1" flipV="1">
                <a:off x="380207"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7" name="Straight Connector 821"/>
              <p:cNvCxnSpPr>
                <a:cxnSpLocks noChangeShapeType="1"/>
              </p:cNvCxnSpPr>
              <p:nvPr/>
            </p:nvCxnSpPr>
            <p:spPr bwMode="auto">
              <a:xfrm rot="5400000" flipH="1" flipV="1">
                <a:off x="610394" y="4904206"/>
                <a:ext cx="1828800" cy="158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8" name="Straight Connector 822"/>
              <p:cNvCxnSpPr>
                <a:cxnSpLocks noChangeShapeType="1"/>
              </p:cNvCxnSpPr>
              <p:nvPr/>
            </p:nvCxnSpPr>
            <p:spPr bwMode="auto">
              <a:xfrm rot="5400000" flipH="1" flipV="1">
                <a:off x="837407"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99" name="Straight Connector 823"/>
              <p:cNvCxnSpPr>
                <a:cxnSpLocks noChangeShapeType="1"/>
              </p:cNvCxnSpPr>
              <p:nvPr/>
            </p:nvCxnSpPr>
            <p:spPr bwMode="auto">
              <a:xfrm rot="5400000" flipH="1" flipV="1">
                <a:off x="1091407"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100" name="Straight Connector 824"/>
              <p:cNvCxnSpPr>
                <a:cxnSpLocks noChangeShapeType="1"/>
              </p:cNvCxnSpPr>
              <p:nvPr/>
            </p:nvCxnSpPr>
            <p:spPr bwMode="auto">
              <a:xfrm rot="5400000" flipH="1" flipV="1">
                <a:off x="1320007" y="4904206"/>
                <a:ext cx="1828800" cy="15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cxnSp>
          <p:cxnSp>
            <p:nvCxnSpPr>
              <p:cNvPr id="101" name="Straight Arrow Connector 829"/>
              <p:cNvCxnSpPr>
                <a:cxnSpLocks noChangeShapeType="1"/>
              </p:cNvCxnSpPr>
              <p:nvPr/>
            </p:nvCxnSpPr>
            <p:spPr bwMode="auto">
              <a:xfrm>
                <a:off x="1320800" y="3836613"/>
                <a:ext cx="838200" cy="1587"/>
              </a:xfrm>
              <a:prstGeom prst="straightConnector1">
                <a:avLst/>
              </a:prstGeom>
              <a:noFill/>
              <a:ln w="9525">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102" name="Straight Arrow Connector 831"/>
              <p:cNvCxnSpPr>
                <a:cxnSpLocks noChangeShapeType="1"/>
              </p:cNvCxnSpPr>
              <p:nvPr/>
            </p:nvCxnSpPr>
            <p:spPr bwMode="auto">
              <a:xfrm rot="5400000">
                <a:off x="11907" y="5209006"/>
                <a:ext cx="838200" cy="1587"/>
              </a:xfrm>
              <a:prstGeom prst="straightConnector1">
                <a:avLst/>
              </a:prstGeom>
              <a:noFill/>
              <a:ln w="9525">
                <a:solidFill>
                  <a:srgbClr val="000000"/>
                </a:solidFill>
                <a:round/>
                <a:headEnd/>
                <a:tailEnd type="arrow" w="med" len="med"/>
              </a:ln>
              <a:extLst>
                <a:ext uri="{909E8E84-426E-40dd-AFC4-6F175D3DCCD1}">
                  <a14:hiddenFill xmlns="" xmlns:a14="http://schemas.microsoft.com/office/drawing/2010/main">
                    <a:noFill/>
                  </a14:hiddenFill>
                </a:ext>
              </a:extLst>
            </p:spPr>
          </p:cxnSp>
        </p:grpSp>
        <p:grpSp>
          <p:nvGrpSpPr>
            <p:cNvPr id="6" name="Group 5"/>
            <p:cNvGrpSpPr>
              <a:grpSpLocks/>
            </p:cNvGrpSpPr>
            <p:nvPr/>
          </p:nvGrpSpPr>
          <p:grpSpPr bwMode="auto">
            <a:xfrm>
              <a:off x="6272088" y="1262182"/>
              <a:ext cx="2210949" cy="2810092"/>
              <a:chOff x="318" y="0"/>
              <a:chExt cx="7773" cy="4864"/>
            </a:xfrm>
          </p:grpSpPr>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 y="0"/>
                <a:ext cx="7773" cy="48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pic>
          <p:sp>
            <p:nvSpPr>
              <p:cNvPr id="85" name="Rectangle 3"/>
              <p:cNvSpPr>
                <a:spLocks/>
              </p:cNvSpPr>
              <p:nvPr/>
            </p:nvSpPr>
            <p:spPr bwMode="auto">
              <a:xfrm>
                <a:off x="2243" y="878"/>
                <a:ext cx="3666" cy="3058"/>
              </a:xfrm>
              <a:prstGeom prst="rect">
                <a:avLst/>
              </a:prstGeom>
              <a:solidFill>
                <a:srgbClr val="FFFF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Calibri" charset="0"/>
                </a:endParaRPr>
              </a:p>
            </p:txBody>
          </p:sp>
        </p:grpSp>
        <p:sp>
          <p:nvSpPr>
            <p:cNvPr id="7" name="Rectangle 6"/>
            <p:cNvSpPr>
              <a:spLocks/>
            </p:cNvSpPr>
            <p:nvPr/>
          </p:nvSpPr>
          <p:spPr bwMode="auto">
            <a:xfrm>
              <a:off x="6181638" y="1533163"/>
              <a:ext cx="266739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a:buFont typeface="Wingdings" charset="0"/>
                <a:buNone/>
              </a:pPr>
              <a:r>
                <a:rPr lang="en-US" sz="1400" b="1" dirty="0">
                  <a:latin typeface="Lucida Bright" charset="0"/>
                  <a:sym typeface="Helvetica" charset="0"/>
                </a:rPr>
                <a:t>Hi-dimensional </a:t>
              </a:r>
              <a:r>
                <a:rPr lang="en-US" sz="1400" b="1" dirty="0" smtClean="0">
                  <a:latin typeface="Lucida Bright" charset="0"/>
                  <a:sym typeface="Helvetica" charset="0"/>
                </a:rPr>
                <a:t>Feature Space</a:t>
              </a:r>
              <a:endParaRPr lang="en-US" sz="1400" b="1" dirty="0">
                <a:latin typeface="Lucida Bright" charset="0"/>
                <a:sym typeface="Helvetica" charset="0"/>
              </a:endParaRPr>
            </a:p>
          </p:txBody>
        </p:sp>
        <p:cxnSp>
          <p:nvCxnSpPr>
            <p:cNvPr id="8" name="Straight Arrow Connector 7"/>
            <p:cNvCxnSpPr>
              <a:cxnSpLocks noChangeShapeType="1"/>
            </p:cNvCxnSpPr>
            <p:nvPr/>
          </p:nvCxnSpPr>
          <p:spPr bwMode="auto">
            <a:xfrm>
              <a:off x="5611501" y="2759366"/>
              <a:ext cx="609599" cy="1587"/>
            </a:xfrm>
            <a:prstGeom prst="straightConnector1">
              <a:avLst/>
            </a:prstGeom>
            <a:noFill/>
            <a:ln w="76200">
              <a:solidFill>
                <a:srgbClr val="000000"/>
              </a:solidFill>
              <a:round/>
              <a:headEnd/>
              <a:tailEnd type="arrow" w="med" len="med"/>
            </a:ln>
            <a:extLst>
              <a:ext uri="{909E8E84-426E-40dd-AFC4-6F175D3DCCD1}">
                <a14:hiddenFill xmlns="" xmlns:a14="http://schemas.microsoft.com/office/drawing/2010/main">
                  <a:noFill/>
                </a14:hiddenFill>
              </a:ext>
            </a:extLst>
          </p:spPr>
        </p:cxnSp>
        <p:grpSp>
          <p:nvGrpSpPr>
            <p:cNvPr id="9" name="Group 1851"/>
            <p:cNvGrpSpPr>
              <a:grpSpLocks/>
            </p:cNvGrpSpPr>
            <p:nvPr/>
          </p:nvGrpSpPr>
          <p:grpSpPr bwMode="auto">
            <a:xfrm>
              <a:off x="6995261" y="2737536"/>
              <a:ext cx="223838" cy="388937"/>
              <a:chOff x="4267200" y="4830563"/>
              <a:chExt cx="224526" cy="389516"/>
            </a:xfrm>
          </p:grpSpPr>
          <p:sp>
            <p:nvSpPr>
              <p:cNvPr id="42" name="Oval 457"/>
              <p:cNvSpPr>
                <a:spLocks/>
              </p:cNvSpPr>
              <p:nvPr/>
            </p:nvSpPr>
            <p:spPr bwMode="auto">
              <a:xfrm>
                <a:off x="4342042" y="492944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3" name="Oval 458"/>
              <p:cNvSpPr>
                <a:spLocks/>
              </p:cNvSpPr>
              <p:nvPr/>
            </p:nvSpPr>
            <p:spPr bwMode="auto">
              <a:xfrm>
                <a:off x="4373226" y="495940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4" name="Oval 460"/>
              <p:cNvSpPr>
                <a:spLocks/>
              </p:cNvSpPr>
              <p:nvPr/>
            </p:nvSpPr>
            <p:spPr bwMode="auto">
              <a:xfrm>
                <a:off x="4410647" y="488150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5" name="Oval 466"/>
              <p:cNvSpPr>
                <a:spLocks/>
              </p:cNvSpPr>
              <p:nvPr/>
            </p:nvSpPr>
            <p:spPr bwMode="auto">
              <a:xfrm>
                <a:off x="4373226" y="495940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6" name="Oval 467"/>
              <p:cNvSpPr>
                <a:spLocks/>
              </p:cNvSpPr>
              <p:nvPr/>
            </p:nvSpPr>
            <p:spPr bwMode="auto">
              <a:xfrm>
                <a:off x="4404410" y="4989366"/>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7" name="Oval 469"/>
              <p:cNvSpPr>
                <a:spLocks/>
              </p:cNvSpPr>
              <p:nvPr/>
            </p:nvSpPr>
            <p:spPr bwMode="auto">
              <a:xfrm>
                <a:off x="4441831" y="491146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8" name="Oval 547"/>
              <p:cNvSpPr>
                <a:spLocks/>
              </p:cNvSpPr>
              <p:nvPr/>
            </p:nvSpPr>
            <p:spPr bwMode="auto">
              <a:xfrm>
                <a:off x="4429358" y="5049291"/>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9" name="Oval 583"/>
              <p:cNvSpPr>
                <a:spLocks/>
              </p:cNvSpPr>
              <p:nvPr/>
            </p:nvSpPr>
            <p:spPr bwMode="auto">
              <a:xfrm>
                <a:off x="4345160" y="487850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0" name="Oval 584"/>
              <p:cNvSpPr>
                <a:spLocks/>
              </p:cNvSpPr>
              <p:nvPr/>
            </p:nvSpPr>
            <p:spPr bwMode="auto">
              <a:xfrm>
                <a:off x="4376344" y="4908466"/>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1" name="Oval 586"/>
              <p:cNvSpPr>
                <a:spLocks/>
              </p:cNvSpPr>
              <p:nvPr/>
            </p:nvSpPr>
            <p:spPr bwMode="auto">
              <a:xfrm>
                <a:off x="4413765" y="483056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2" name="Oval 592"/>
              <p:cNvSpPr>
                <a:spLocks/>
              </p:cNvSpPr>
              <p:nvPr/>
            </p:nvSpPr>
            <p:spPr bwMode="auto">
              <a:xfrm>
                <a:off x="4376344" y="4908466"/>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3" name="Oval 593"/>
              <p:cNvSpPr>
                <a:spLocks/>
              </p:cNvSpPr>
              <p:nvPr/>
            </p:nvSpPr>
            <p:spPr bwMode="auto">
              <a:xfrm>
                <a:off x="4407529" y="493842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4" name="Oval 595"/>
              <p:cNvSpPr>
                <a:spLocks/>
              </p:cNvSpPr>
              <p:nvPr/>
            </p:nvSpPr>
            <p:spPr bwMode="auto">
              <a:xfrm>
                <a:off x="4444950" y="4860526"/>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5" name="Oval 601"/>
              <p:cNvSpPr>
                <a:spLocks/>
              </p:cNvSpPr>
              <p:nvPr/>
            </p:nvSpPr>
            <p:spPr bwMode="auto">
              <a:xfrm>
                <a:off x="4289029" y="5028317"/>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6" name="Oval 602"/>
              <p:cNvSpPr>
                <a:spLocks/>
              </p:cNvSpPr>
              <p:nvPr/>
            </p:nvSpPr>
            <p:spPr bwMode="auto">
              <a:xfrm>
                <a:off x="4320213" y="505828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7" name="Oval 603"/>
              <p:cNvSpPr>
                <a:spLocks/>
              </p:cNvSpPr>
              <p:nvPr/>
            </p:nvSpPr>
            <p:spPr bwMode="auto">
              <a:xfrm>
                <a:off x="4444950" y="5028317"/>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8" name="Oval 604"/>
              <p:cNvSpPr>
                <a:spLocks/>
              </p:cNvSpPr>
              <p:nvPr/>
            </p:nvSpPr>
            <p:spPr bwMode="auto">
              <a:xfrm>
                <a:off x="4343400" y="495300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59" name="Oval 605"/>
              <p:cNvSpPr>
                <a:spLocks/>
              </p:cNvSpPr>
              <p:nvPr/>
            </p:nvSpPr>
            <p:spPr bwMode="auto">
              <a:xfrm>
                <a:off x="4395055" y="508225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0" name="Oval 606"/>
              <p:cNvSpPr>
                <a:spLocks/>
              </p:cNvSpPr>
              <p:nvPr/>
            </p:nvSpPr>
            <p:spPr bwMode="auto">
              <a:xfrm>
                <a:off x="4395055" y="5028317"/>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1" name="Oval 609"/>
              <p:cNvSpPr>
                <a:spLocks/>
              </p:cNvSpPr>
              <p:nvPr/>
            </p:nvSpPr>
            <p:spPr bwMode="auto">
              <a:xfrm>
                <a:off x="4444950" y="4980377"/>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2" name="Oval 610"/>
              <p:cNvSpPr>
                <a:spLocks/>
              </p:cNvSpPr>
              <p:nvPr/>
            </p:nvSpPr>
            <p:spPr bwMode="auto">
              <a:xfrm>
                <a:off x="4320213" y="505828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3" name="Oval 611"/>
              <p:cNvSpPr>
                <a:spLocks/>
              </p:cNvSpPr>
              <p:nvPr/>
            </p:nvSpPr>
            <p:spPr bwMode="auto">
              <a:xfrm>
                <a:off x="4351397" y="508824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4" name="Oval 613"/>
              <p:cNvSpPr>
                <a:spLocks/>
              </p:cNvSpPr>
              <p:nvPr/>
            </p:nvSpPr>
            <p:spPr bwMode="auto">
              <a:xfrm>
                <a:off x="4388818" y="501033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5" name="Oval 614"/>
              <p:cNvSpPr>
                <a:spLocks/>
              </p:cNvSpPr>
              <p:nvPr/>
            </p:nvSpPr>
            <p:spPr bwMode="auto">
              <a:xfrm>
                <a:off x="4426239" y="5112213"/>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6" name="Oval 615"/>
              <p:cNvSpPr>
                <a:spLocks/>
              </p:cNvSpPr>
              <p:nvPr/>
            </p:nvSpPr>
            <p:spPr bwMode="auto">
              <a:xfrm>
                <a:off x="4426239" y="505828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7" name="Oval 619"/>
              <p:cNvSpPr>
                <a:spLocks/>
              </p:cNvSpPr>
              <p:nvPr/>
            </p:nvSpPr>
            <p:spPr bwMode="auto">
              <a:xfrm>
                <a:off x="4267200" y="509123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8" name="Oval 620"/>
              <p:cNvSpPr>
                <a:spLocks/>
              </p:cNvSpPr>
              <p:nvPr/>
            </p:nvSpPr>
            <p:spPr bwMode="auto">
              <a:xfrm>
                <a:off x="4298384" y="512120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69" name="Oval 621"/>
              <p:cNvSpPr>
                <a:spLocks/>
              </p:cNvSpPr>
              <p:nvPr/>
            </p:nvSpPr>
            <p:spPr bwMode="auto">
              <a:xfrm>
                <a:off x="4423121" y="509123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0" name="Oval 622"/>
              <p:cNvSpPr>
                <a:spLocks/>
              </p:cNvSpPr>
              <p:nvPr/>
            </p:nvSpPr>
            <p:spPr bwMode="auto">
              <a:xfrm>
                <a:off x="4335805" y="504329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1" name="Oval 623"/>
              <p:cNvSpPr>
                <a:spLocks/>
              </p:cNvSpPr>
              <p:nvPr/>
            </p:nvSpPr>
            <p:spPr bwMode="auto">
              <a:xfrm>
                <a:off x="4373226" y="514517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2" name="Oval 624"/>
              <p:cNvSpPr>
                <a:spLocks/>
              </p:cNvSpPr>
              <p:nvPr/>
            </p:nvSpPr>
            <p:spPr bwMode="auto">
              <a:xfrm>
                <a:off x="4373226" y="509123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3" name="Oval 627"/>
              <p:cNvSpPr>
                <a:spLocks/>
              </p:cNvSpPr>
              <p:nvPr/>
            </p:nvSpPr>
            <p:spPr bwMode="auto">
              <a:xfrm>
                <a:off x="4423121" y="504329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4" name="Oval 628"/>
              <p:cNvSpPr>
                <a:spLocks/>
              </p:cNvSpPr>
              <p:nvPr/>
            </p:nvSpPr>
            <p:spPr bwMode="auto">
              <a:xfrm>
                <a:off x="4298384" y="512120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5" name="Oval 629"/>
              <p:cNvSpPr>
                <a:spLocks/>
              </p:cNvSpPr>
              <p:nvPr/>
            </p:nvSpPr>
            <p:spPr bwMode="auto">
              <a:xfrm>
                <a:off x="4329568" y="5151165"/>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6" name="Oval 631"/>
              <p:cNvSpPr>
                <a:spLocks/>
              </p:cNvSpPr>
              <p:nvPr/>
            </p:nvSpPr>
            <p:spPr bwMode="auto">
              <a:xfrm>
                <a:off x="4366989" y="5073261"/>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7" name="Oval 632"/>
              <p:cNvSpPr>
                <a:spLocks/>
              </p:cNvSpPr>
              <p:nvPr/>
            </p:nvSpPr>
            <p:spPr bwMode="auto">
              <a:xfrm>
                <a:off x="4404410" y="5175135"/>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8" name="Oval 633"/>
              <p:cNvSpPr>
                <a:spLocks/>
              </p:cNvSpPr>
              <p:nvPr/>
            </p:nvSpPr>
            <p:spPr bwMode="auto">
              <a:xfrm>
                <a:off x="4404410" y="512120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79" name="Oval 637"/>
              <p:cNvSpPr>
                <a:spLocks/>
              </p:cNvSpPr>
              <p:nvPr/>
            </p:nvSpPr>
            <p:spPr bwMode="auto">
              <a:xfrm>
                <a:off x="4423121" y="512120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80" name="Oval 718"/>
              <p:cNvSpPr>
                <a:spLocks/>
              </p:cNvSpPr>
              <p:nvPr/>
            </p:nvSpPr>
            <p:spPr bwMode="auto">
              <a:xfrm>
                <a:off x="4374785" y="4921949"/>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81" name="Oval 719"/>
              <p:cNvSpPr>
                <a:spLocks/>
              </p:cNvSpPr>
              <p:nvPr/>
            </p:nvSpPr>
            <p:spPr bwMode="auto">
              <a:xfrm>
                <a:off x="4387259" y="5032812"/>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82" name="Oval 720"/>
              <p:cNvSpPr>
                <a:spLocks/>
              </p:cNvSpPr>
              <p:nvPr/>
            </p:nvSpPr>
            <p:spPr bwMode="auto">
              <a:xfrm>
                <a:off x="4412206" y="4939927"/>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83" name="Oval 721"/>
              <p:cNvSpPr>
                <a:spLocks/>
              </p:cNvSpPr>
              <p:nvPr/>
            </p:nvSpPr>
            <p:spPr bwMode="auto">
              <a:xfrm>
                <a:off x="4377904" y="5146670"/>
                <a:ext cx="46776" cy="44944"/>
              </a:xfrm>
              <a:prstGeom prst="ellipse">
                <a:avLst/>
              </a:prstGeom>
              <a:solidFill>
                <a:srgbClr val="0033CC"/>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grpSp>
        <p:grpSp>
          <p:nvGrpSpPr>
            <p:cNvPr id="10" name="Group 789"/>
            <p:cNvGrpSpPr>
              <a:grpSpLocks/>
            </p:cNvGrpSpPr>
            <p:nvPr/>
          </p:nvGrpSpPr>
          <p:grpSpPr bwMode="auto">
            <a:xfrm>
              <a:off x="7315139" y="2986379"/>
              <a:ext cx="414338" cy="277813"/>
              <a:chOff x="0" y="0"/>
              <a:chExt cx="696" cy="468"/>
            </a:xfrm>
          </p:grpSpPr>
          <p:sp>
            <p:nvSpPr>
              <p:cNvPr id="11" name="Oval 758"/>
              <p:cNvSpPr>
                <a:spLocks/>
              </p:cNvSpPr>
              <p:nvPr/>
            </p:nvSpPr>
            <p:spPr bwMode="auto">
              <a:xfrm>
                <a:off x="24" y="4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2" name="Oval 759"/>
              <p:cNvSpPr>
                <a:spLocks/>
              </p:cNvSpPr>
              <p:nvPr/>
            </p:nvSpPr>
            <p:spPr bwMode="auto">
              <a:xfrm>
                <a:off x="0" y="12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3" name="Oval 760"/>
              <p:cNvSpPr>
                <a:spLocks/>
              </p:cNvSpPr>
              <p:nvPr/>
            </p:nvSpPr>
            <p:spPr bwMode="auto">
              <a:xfrm>
                <a:off x="320" y="4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4" name="Oval 761"/>
              <p:cNvSpPr>
                <a:spLocks/>
              </p:cNvSpPr>
              <p:nvPr/>
            </p:nvSpPr>
            <p:spPr bwMode="auto">
              <a:xfrm>
                <a:off x="96" y="40"/>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5" name="Oval 762"/>
              <p:cNvSpPr>
                <a:spLocks/>
              </p:cNvSpPr>
              <p:nvPr/>
            </p:nvSpPr>
            <p:spPr bwMode="auto">
              <a:xfrm>
                <a:off x="192" y="19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6" name="Oval 763"/>
              <p:cNvSpPr>
                <a:spLocks/>
              </p:cNvSpPr>
              <p:nvPr/>
            </p:nvSpPr>
            <p:spPr bwMode="auto">
              <a:xfrm>
                <a:off x="192" y="4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7" name="Oval 764"/>
              <p:cNvSpPr>
                <a:spLocks/>
              </p:cNvSpPr>
              <p:nvPr/>
            </p:nvSpPr>
            <p:spPr bwMode="auto">
              <a:xfrm>
                <a:off x="576" y="4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8" name="Oval 765"/>
              <p:cNvSpPr>
                <a:spLocks/>
              </p:cNvSpPr>
              <p:nvPr/>
            </p:nvSpPr>
            <p:spPr bwMode="auto">
              <a:xfrm>
                <a:off x="400" y="19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19" name="Oval 766"/>
              <p:cNvSpPr>
                <a:spLocks/>
              </p:cNvSpPr>
              <p:nvPr/>
            </p:nvSpPr>
            <p:spPr bwMode="auto">
              <a:xfrm>
                <a:off x="312" y="4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0" name="Oval 767"/>
              <p:cNvSpPr>
                <a:spLocks/>
              </p:cNvSpPr>
              <p:nvPr/>
            </p:nvSpPr>
            <p:spPr bwMode="auto">
              <a:xfrm>
                <a:off x="56" y="12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1" name="Oval 768"/>
              <p:cNvSpPr>
                <a:spLocks/>
              </p:cNvSpPr>
              <p:nvPr/>
            </p:nvSpPr>
            <p:spPr bwMode="auto">
              <a:xfrm>
                <a:off x="120" y="176"/>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2" name="Oval 769"/>
              <p:cNvSpPr>
                <a:spLocks/>
              </p:cNvSpPr>
              <p:nvPr/>
            </p:nvSpPr>
            <p:spPr bwMode="auto">
              <a:xfrm>
                <a:off x="400" y="12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3" name="Oval 770"/>
              <p:cNvSpPr>
                <a:spLocks/>
              </p:cNvSpPr>
              <p:nvPr/>
            </p:nvSpPr>
            <p:spPr bwMode="auto">
              <a:xfrm>
                <a:off x="176" y="0"/>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4" name="Oval 771"/>
              <p:cNvSpPr>
                <a:spLocks/>
              </p:cNvSpPr>
              <p:nvPr/>
            </p:nvSpPr>
            <p:spPr bwMode="auto">
              <a:xfrm>
                <a:off x="272" y="27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5" name="Oval 772"/>
              <p:cNvSpPr>
                <a:spLocks/>
              </p:cNvSpPr>
              <p:nvPr/>
            </p:nvSpPr>
            <p:spPr bwMode="auto">
              <a:xfrm>
                <a:off x="272" y="12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6" name="Oval 773"/>
              <p:cNvSpPr>
                <a:spLocks/>
              </p:cNvSpPr>
              <p:nvPr/>
            </p:nvSpPr>
            <p:spPr bwMode="auto">
              <a:xfrm>
                <a:off x="528" y="128"/>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7" name="Oval 774"/>
              <p:cNvSpPr>
                <a:spLocks/>
              </p:cNvSpPr>
              <p:nvPr/>
            </p:nvSpPr>
            <p:spPr bwMode="auto">
              <a:xfrm>
                <a:off x="480" y="27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8" name="Oval 775"/>
              <p:cNvSpPr>
                <a:spLocks/>
              </p:cNvSpPr>
              <p:nvPr/>
            </p:nvSpPr>
            <p:spPr bwMode="auto">
              <a:xfrm>
                <a:off x="400" y="0"/>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29" name="Oval 776"/>
              <p:cNvSpPr>
                <a:spLocks/>
              </p:cNvSpPr>
              <p:nvPr/>
            </p:nvSpPr>
            <p:spPr bwMode="auto">
              <a:xfrm>
                <a:off x="480" y="80"/>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0" name="Oval 777"/>
              <p:cNvSpPr>
                <a:spLocks/>
              </p:cNvSpPr>
              <p:nvPr/>
            </p:nvSpPr>
            <p:spPr bwMode="auto">
              <a:xfrm>
                <a:off x="316" y="13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1" name="Oval 778"/>
              <p:cNvSpPr>
                <a:spLocks/>
              </p:cNvSpPr>
              <p:nvPr/>
            </p:nvSpPr>
            <p:spPr bwMode="auto">
              <a:xfrm>
                <a:off x="412" y="228"/>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2" name="Oval 779"/>
              <p:cNvSpPr>
                <a:spLocks/>
              </p:cNvSpPr>
              <p:nvPr/>
            </p:nvSpPr>
            <p:spPr bwMode="auto">
              <a:xfrm>
                <a:off x="284" y="284"/>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3" name="Oval 780"/>
              <p:cNvSpPr>
                <a:spLocks/>
              </p:cNvSpPr>
              <p:nvPr/>
            </p:nvSpPr>
            <p:spPr bwMode="auto">
              <a:xfrm>
                <a:off x="132" y="140"/>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4" name="Oval 781"/>
              <p:cNvSpPr>
                <a:spLocks/>
              </p:cNvSpPr>
              <p:nvPr/>
            </p:nvSpPr>
            <p:spPr bwMode="auto">
              <a:xfrm>
                <a:off x="188" y="52"/>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5" name="Oval 782"/>
              <p:cNvSpPr>
                <a:spLocks/>
              </p:cNvSpPr>
              <p:nvPr/>
            </p:nvSpPr>
            <p:spPr bwMode="auto">
              <a:xfrm>
                <a:off x="140" y="148"/>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6" name="Oval 783"/>
              <p:cNvSpPr>
                <a:spLocks/>
              </p:cNvSpPr>
              <p:nvPr/>
            </p:nvSpPr>
            <p:spPr bwMode="auto">
              <a:xfrm>
                <a:off x="396" y="212"/>
                <a:ext cx="120" cy="120"/>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7" name="Oval 784"/>
              <p:cNvSpPr>
                <a:spLocks/>
              </p:cNvSpPr>
              <p:nvPr/>
            </p:nvSpPr>
            <p:spPr bwMode="auto">
              <a:xfrm>
                <a:off x="492" y="308"/>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8" name="Oval 785"/>
              <p:cNvSpPr>
                <a:spLocks/>
              </p:cNvSpPr>
              <p:nvPr/>
            </p:nvSpPr>
            <p:spPr bwMode="auto">
              <a:xfrm>
                <a:off x="364" y="364"/>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39" name="Oval 786"/>
              <p:cNvSpPr>
                <a:spLocks/>
              </p:cNvSpPr>
              <p:nvPr/>
            </p:nvSpPr>
            <p:spPr bwMode="auto">
              <a:xfrm>
                <a:off x="212" y="220"/>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0" name="Oval 787"/>
              <p:cNvSpPr>
                <a:spLocks/>
              </p:cNvSpPr>
              <p:nvPr/>
            </p:nvSpPr>
            <p:spPr bwMode="auto">
              <a:xfrm>
                <a:off x="268" y="132"/>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sp>
            <p:nvSpPr>
              <p:cNvPr id="41" name="Oval 788"/>
              <p:cNvSpPr>
                <a:spLocks/>
              </p:cNvSpPr>
              <p:nvPr/>
            </p:nvSpPr>
            <p:spPr bwMode="auto">
              <a:xfrm>
                <a:off x="220" y="228"/>
                <a:ext cx="104" cy="104"/>
              </a:xfrm>
              <a:prstGeom prst="ellipse">
                <a:avLst/>
              </a:prstGeom>
              <a:solidFill>
                <a:srgbClr val="CC0000"/>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latin typeface="Lucida Bright" charset="0"/>
                </a:endParaRPr>
              </a:p>
            </p:txBody>
          </p:sp>
        </p:grpSp>
      </p:grpSp>
      <p:grpSp>
        <p:nvGrpSpPr>
          <p:cNvPr id="104" name="Group 103"/>
          <p:cNvGrpSpPr/>
          <p:nvPr/>
        </p:nvGrpSpPr>
        <p:grpSpPr>
          <a:xfrm>
            <a:off x="2710356" y="1082062"/>
            <a:ext cx="3798662" cy="1526497"/>
            <a:chOff x="2710356" y="799675"/>
            <a:chExt cx="3798662" cy="1526497"/>
          </a:xfrm>
        </p:grpSpPr>
        <p:grpSp>
          <p:nvGrpSpPr>
            <p:cNvPr id="105" name="Group 104"/>
            <p:cNvGrpSpPr/>
            <p:nvPr/>
          </p:nvGrpSpPr>
          <p:grpSpPr>
            <a:xfrm>
              <a:off x="2710356" y="799675"/>
              <a:ext cx="3798662" cy="1526497"/>
              <a:chOff x="2710356" y="799675"/>
              <a:chExt cx="3798662" cy="1526497"/>
            </a:xfrm>
          </p:grpSpPr>
          <p:sp>
            <p:nvSpPr>
              <p:cNvPr id="124" name="Rectangle 123"/>
              <p:cNvSpPr/>
              <p:nvPr/>
            </p:nvSpPr>
            <p:spPr bwMode="auto">
              <a:xfrm>
                <a:off x="2710356" y="799675"/>
                <a:ext cx="3798662" cy="377885"/>
              </a:xfrm>
              <a:prstGeom prst="rect">
                <a:avLst/>
              </a:prstGeom>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5" name="Rectangle 124"/>
              <p:cNvSpPr/>
              <p:nvPr/>
            </p:nvSpPr>
            <p:spPr bwMode="auto">
              <a:xfrm>
                <a:off x="2710356" y="1177560"/>
                <a:ext cx="3798662" cy="377885"/>
              </a:xfrm>
              <a:prstGeom prst="rect">
                <a:avLst/>
              </a:prstGeom>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6" name="Rectangle 125"/>
              <p:cNvSpPr/>
              <p:nvPr/>
            </p:nvSpPr>
            <p:spPr bwMode="auto">
              <a:xfrm>
                <a:off x="2710356" y="1570402"/>
                <a:ext cx="3798662" cy="377885"/>
              </a:xfrm>
              <a:prstGeom prst="rect">
                <a:avLst/>
              </a:prstGeom>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7" name="Rectangle 126"/>
              <p:cNvSpPr/>
              <p:nvPr/>
            </p:nvSpPr>
            <p:spPr bwMode="auto">
              <a:xfrm>
                <a:off x="2710356" y="1948287"/>
                <a:ext cx="3798662" cy="377885"/>
              </a:xfrm>
              <a:prstGeom prst="rect">
                <a:avLst/>
              </a:prstGeom>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grpSp>
        <p:sp>
          <p:nvSpPr>
            <p:cNvPr id="106" name="Trapezoid 105"/>
            <p:cNvSpPr/>
            <p:nvPr/>
          </p:nvSpPr>
          <p:spPr bwMode="auto">
            <a:xfrm>
              <a:off x="2982256" y="1023114"/>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07" name="Trapezoid 106"/>
            <p:cNvSpPr/>
            <p:nvPr/>
          </p:nvSpPr>
          <p:spPr bwMode="auto">
            <a:xfrm>
              <a:off x="3630984" y="1021068"/>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08" name="Trapezoid 107"/>
            <p:cNvSpPr/>
            <p:nvPr/>
          </p:nvSpPr>
          <p:spPr bwMode="auto">
            <a:xfrm>
              <a:off x="3665008" y="1400999"/>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09" name="Trapezoid 108"/>
            <p:cNvSpPr/>
            <p:nvPr/>
          </p:nvSpPr>
          <p:spPr bwMode="auto">
            <a:xfrm>
              <a:off x="2982256" y="1415956"/>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0" name="Trapezoid 109"/>
            <p:cNvSpPr/>
            <p:nvPr/>
          </p:nvSpPr>
          <p:spPr bwMode="auto">
            <a:xfrm>
              <a:off x="3665008" y="1800699"/>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1" name="Trapezoid 110"/>
            <p:cNvSpPr/>
            <p:nvPr/>
          </p:nvSpPr>
          <p:spPr bwMode="auto">
            <a:xfrm>
              <a:off x="2981026" y="1785114"/>
              <a:ext cx="158496" cy="154446"/>
            </a:xfrm>
            <a:prstGeom prst="trapezoid">
              <a:avLst/>
            </a:prstGeom>
            <a:solidFill>
              <a:schemeClr val="tx2">
                <a:lumMod val="50000"/>
                <a:lumOff val="5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2" name="Isosceles Triangle 127"/>
            <p:cNvSpPr/>
            <p:nvPr/>
          </p:nvSpPr>
          <p:spPr bwMode="auto">
            <a:xfrm>
              <a:off x="4291992" y="1021068"/>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3" name="Isosceles Triangle 128"/>
            <p:cNvSpPr/>
            <p:nvPr/>
          </p:nvSpPr>
          <p:spPr bwMode="auto">
            <a:xfrm>
              <a:off x="4291992" y="1375757"/>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4" name="Isosceles Triangle 129"/>
            <p:cNvSpPr/>
            <p:nvPr/>
          </p:nvSpPr>
          <p:spPr bwMode="auto">
            <a:xfrm>
              <a:off x="4291992" y="1793841"/>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5" name="Isosceles Triangle 130"/>
            <p:cNvSpPr/>
            <p:nvPr/>
          </p:nvSpPr>
          <p:spPr bwMode="auto">
            <a:xfrm>
              <a:off x="4677681" y="1375757"/>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6" name="Isosceles Triangle 131"/>
            <p:cNvSpPr/>
            <p:nvPr/>
          </p:nvSpPr>
          <p:spPr bwMode="auto">
            <a:xfrm>
              <a:off x="4701199" y="1783391"/>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7" name="Isosceles Triangle 132"/>
            <p:cNvSpPr/>
            <p:nvPr/>
          </p:nvSpPr>
          <p:spPr bwMode="auto">
            <a:xfrm>
              <a:off x="4653696" y="1018511"/>
              <a:ext cx="143021" cy="154446"/>
            </a:xfrm>
            <a:prstGeom prst="triangle">
              <a:avLst/>
            </a:prstGeom>
            <a:solidFill>
              <a:schemeClr val="accent2">
                <a:lumMod val="60000"/>
                <a:lumOff val="4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8" name="Regular Pentagon 117"/>
            <p:cNvSpPr/>
            <p:nvPr/>
          </p:nvSpPr>
          <p:spPr bwMode="auto">
            <a:xfrm>
              <a:off x="5347655" y="1018511"/>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19" name="Regular Pentagon 118"/>
            <p:cNvSpPr/>
            <p:nvPr/>
          </p:nvSpPr>
          <p:spPr bwMode="auto">
            <a:xfrm>
              <a:off x="5806629" y="1023114"/>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0" name="Regular Pentagon 119"/>
            <p:cNvSpPr/>
            <p:nvPr/>
          </p:nvSpPr>
          <p:spPr bwMode="auto">
            <a:xfrm>
              <a:off x="5358713" y="1418402"/>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1" name="Regular Pentagon 120"/>
            <p:cNvSpPr/>
            <p:nvPr/>
          </p:nvSpPr>
          <p:spPr bwMode="auto">
            <a:xfrm>
              <a:off x="5789579" y="1411353"/>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2" name="Regular Pentagon 121"/>
            <p:cNvSpPr/>
            <p:nvPr/>
          </p:nvSpPr>
          <p:spPr bwMode="auto">
            <a:xfrm>
              <a:off x="5334438" y="1780511"/>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23" name="Regular Pentagon 122"/>
            <p:cNvSpPr/>
            <p:nvPr/>
          </p:nvSpPr>
          <p:spPr bwMode="auto">
            <a:xfrm>
              <a:off x="5806629" y="1793841"/>
              <a:ext cx="164025" cy="159049"/>
            </a:xfrm>
            <a:prstGeom prst="pentagon">
              <a:avLst/>
            </a:prstGeom>
            <a:solidFill>
              <a:schemeClr val="accent3">
                <a:lumMod val="90000"/>
                <a:lumOff val="10000"/>
              </a:schemeClr>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grpSp>
      <p:grpSp>
        <p:nvGrpSpPr>
          <p:cNvPr id="128" name="Group 127"/>
          <p:cNvGrpSpPr/>
          <p:nvPr/>
        </p:nvGrpSpPr>
        <p:grpSpPr>
          <a:xfrm>
            <a:off x="1196840" y="1755466"/>
            <a:ext cx="785239" cy="950415"/>
            <a:chOff x="2292982" y="1177560"/>
            <a:chExt cx="1117094" cy="1197947"/>
          </a:xfrm>
        </p:grpSpPr>
        <p:pic>
          <p:nvPicPr>
            <p:cNvPr id="129" name="s2.png" descr="/Users/swadhin/Dropbox/NEC_Research_Swadhin/Presentation/s2.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3078221" y="1775273"/>
              <a:ext cx="328984" cy="328984"/>
            </a:xfrm>
            <a:prstGeom prst="rect">
              <a:avLst/>
            </a:prstGeom>
          </p:spPr>
        </p:pic>
        <p:grpSp>
          <p:nvGrpSpPr>
            <p:cNvPr id="130" name="Group 129"/>
            <p:cNvGrpSpPr/>
            <p:nvPr/>
          </p:nvGrpSpPr>
          <p:grpSpPr>
            <a:xfrm>
              <a:off x="2292982" y="1177560"/>
              <a:ext cx="1117094" cy="1197947"/>
              <a:chOff x="3511320" y="685794"/>
              <a:chExt cx="1336729" cy="1037749"/>
            </a:xfrm>
          </p:grpSpPr>
          <p:pic>
            <p:nvPicPr>
              <p:cNvPr id="132" name="16757-200.png" descr="/Users/swadhin/Dropbox/NEC_Research_Swadhin/Presentation/16757-200.png"/>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4196194" y="1059928"/>
                <a:ext cx="651855" cy="651855"/>
              </a:xfrm>
              <a:prstGeom prst="rect">
                <a:avLst/>
              </a:prstGeom>
            </p:spPr>
          </p:pic>
          <p:pic>
            <p:nvPicPr>
              <p:cNvPr id="133" name="Picture 132" descr="walking-icon-hi.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1320" y="685794"/>
                <a:ext cx="614320" cy="1037749"/>
              </a:xfrm>
              <a:prstGeom prst="rect">
                <a:avLst/>
              </a:prstGeom>
            </p:spPr>
          </p:pic>
          <p:pic>
            <p:nvPicPr>
              <p:cNvPr id="134" name="Designcontest-Ecommerce-Business-Smartphone-google-nexus.ico" descr="/Users/swadhin/Dropbox/NEC_Research_Swadhin/Presentation/Designcontest-Ecommerce-Business-Smartphone-google-nexus.ico"/>
              <p:cNvPicPr>
                <a:picLocks noChangeAspect="1"/>
              </p:cNvPicPr>
              <p:nvPr/>
            </p:nvPicPr>
            <p:blipFill>
              <a:blip r:link="rId9">
                <a:extLst>
                  <a:ext uri="{28A0092B-C50C-407E-A947-70E740481C1C}">
                    <a14:useLocalDpi xmlns:a14="http://schemas.microsoft.com/office/drawing/2010/main" val="0"/>
                  </a:ext>
                </a:extLst>
              </a:blip>
              <a:stretch>
                <a:fillRect/>
              </a:stretch>
            </p:blipFill>
            <p:spPr>
              <a:xfrm>
                <a:off x="4010755" y="963319"/>
                <a:ext cx="240257" cy="240257"/>
              </a:xfrm>
              <a:prstGeom prst="rect">
                <a:avLst/>
              </a:prstGeom>
            </p:spPr>
          </p:pic>
        </p:grpSp>
        <p:pic>
          <p:nvPicPr>
            <p:cNvPr id="131" name="s3.ico" descr="/Users/swadhin/Dropbox/NEC_Research_Swadhin/Presentation/s3.ico"/>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3162" y="1800699"/>
              <a:ext cx="235180" cy="235180"/>
            </a:xfrm>
            <a:prstGeom prst="rect">
              <a:avLst/>
            </a:prstGeom>
          </p:spPr>
        </p:pic>
      </p:grpSp>
      <p:sp>
        <p:nvSpPr>
          <p:cNvPr id="135" name="Rectangle 134"/>
          <p:cNvSpPr/>
          <p:nvPr/>
        </p:nvSpPr>
        <p:spPr bwMode="auto">
          <a:xfrm>
            <a:off x="1709572" y="1168869"/>
            <a:ext cx="1531744" cy="1321810"/>
          </a:xfrm>
          <a:prstGeom prst="rect">
            <a:avLst/>
          </a:prstGeom>
          <a:noFill/>
          <a:ln>
            <a:prstDash val="sysDash"/>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grpSp>
        <p:nvGrpSpPr>
          <p:cNvPr id="136" name="Group 135"/>
          <p:cNvGrpSpPr/>
          <p:nvPr/>
        </p:nvGrpSpPr>
        <p:grpSpPr>
          <a:xfrm>
            <a:off x="3076065" y="3046921"/>
            <a:ext cx="1476787" cy="1984095"/>
            <a:chOff x="2058488" y="2423494"/>
            <a:chExt cx="1476787" cy="1984095"/>
          </a:xfrm>
        </p:grpSpPr>
        <p:sp>
          <p:nvSpPr>
            <p:cNvPr id="137" name="TextBox 136"/>
            <p:cNvSpPr txBox="1"/>
            <p:nvPr/>
          </p:nvSpPr>
          <p:spPr>
            <a:xfrm>
              <a:off x="2355415" y="2423494"/>
              <a:ext cx="607182" cy="276999"/>
            </a:xfrm>
            <a:prstGeom prst="rect">
              <a:avLst/>
            </a:prstGeom>
            <a:noFill/>
            <a:ln w="12700">
              <a:noFill/>
            </a:ln>
          </p:spPr>
          <p:txBody>
            <a:bodyPr wrap="none" rtlCol="0">
              <a:spAutoFit/>
            </a:bodyPr>
            <a:lstStyle/>
            <a:p>
              <a:pPr>
                <a:spcAft>
                  <a:spcPts val="600"/>
                </a:spcAft>
              </a:pPr>
              <a:r>
                <a:rPr lang="en-US" sz="1200" b="1" dirty="0" smtClean="0">
                  <a:solidFill>
                    <a:srgbClr val="000000"/>
                  </a:solidFill>
                </a:rPr>
                <a:t>Time</a:t>
              </a:r>
            </a:p>
          </p:txBody>
        </p:sp>
        <p:sp>
          <p:nvSpPr>
            <p:cNvPr id="138" name="TextBox 137"/>
            <p:cNvSpPr txBox="1"/>
            <p:nvPr/>
          </p:nvSpPr>
          <p:spPr>
            <a:xfrm rot="5400000">
              <a:off x="1878085" y="2825995"/>
              <a:ext cx="855598" cy="276999"/>
            </a:xfrm>
            <a:prstGeom prst="rect">
              <a:avLst/>
            </a:prstGeom>
            <a:noFill/>
            <a:ln w="12700">
              <a:noFill/>
            </a:ln>
          </p:spPr>
          <p:txBody>
            <a:bodyPr wrap="none" rtlCol="0">
              <a:spAutoFit/>
            </a:bodyPr>
            <a:lstStyle/>
            <a:p>
              <a:pPr>
                <a:spcAft>
                  <a:spcPts val="600"/>
                </a:spcAft>
              </a:pPr>
              <a:r>
                <a:rPr lang="en-US" sz="1200" b="1" dirty="0" smtClean="0">
                  <a:solidFill>
                    <a:srgbClr val="000000"/>
                  </a:solidFill>
                </a:rPr>
                <a:t>Tag IDs</a:t>
              </a:r>
            </a:p>
          </p:txBody>
        </p:sp>
        <p:cxnSp>
          <p:nvCxnSpPr>
            <p:cNvPr id="139" name="Straight Arrow Connector 138"/>
            <p:cNvCxnSpPr/>
            <p:nvPr/>
          </p:nvCxnSpPr>
          <p:spPr bwMode="auto">
            <a:xfrm flipV="1">
              <a:off x="2607517" y="3319302"/>
              <a:ext cx="633799" cy="89075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40" name="Straight Arrow Connector 139"/>
            <p:cNvCxnSpPr/>
            <p:nvPr/>
          </p:nvCxnSpPr>
          <p:spPr bwMode="auto">
            <a:xfrm flipV="1">
              <a:off x="2608745" y="3471702"/>
              <a:ext cx="784971" cy="73835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41" name="Straight Arrow Connector 140"/>
            <p:cNvCxnSpPr/>
            <p:nvPr/>
          </p:nvCxnSpPr>
          <p:spPr bwMode="auto">
            <a:xfrm flipV="1">
              <a:off x="2607517" y="3624376"/>
              <a:ext cx="904288" cy="58568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
          <p:nvSpPr>
            <p:cNvPr id="142" name="TextBox 141"/>
            <p:cNvSpPr txBox="1"/>
            <p:nvPr/>
          </p:nvSpPr>
          <p:spPr>
            <a:xfrm>
              <a:off x="2058488" y="4130590"/>
              <a:ext cx="1476787" cy="276999"/>
            </a:xfrm>
            <a:prstGeom prst="rect">
              <a:avLst/>
            </a:prstGeom>
            <a:noFill/>
            <a:ln w="12700">
              <a:noFill/>
            </a:ln>
          </p:spPr>
          <p:txBody>
            <a:bodyPr wrap="none" rtlCol="0">
              <a:spAutoFit/>
            </a:bodyPr>
            <a:lstStyle/>
            <a:p>
              <a:pPr>
                <a:spcAft>
                  <a:spcPts val="600"/>
                </a:spcAft>
              </a:pPr>
              <a:r>
                <a:rPr lang="en-US" sz="1200" b="1" dirty="0" smtClean="0">
                  <a:solidFill>
                    <a:srgbClr val="000000"/>
                  </a:solidFill>
                </a:rPr>
                <a:t>Feature Values</a:t>
              </a:r>
            </a:p>
          </p:txBody>
        </p:sp>
      </p:grpSp>
      <p:sp>
        <p:nvSpPr>
          <p:cNvPr id="143" name="Down Arrow 142"/>
          <p:cNvSpPr/>
          <p:nvPr/>
        </p:nvSpPr>
        <p:spPr bwMode="auto">
          <a:xfrm>
            <a:off x="4068573" y="2695111"/>
            <a:ext cx="366440" cy="401617"/>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44" name="TextBox 143"/>
          <p:cNvSpPr txBox="1"/>
          <p:nvPr/>
        </p:nvSpPr>
        <p:spPr>
          <a:xfrm>
            <a:off x="6487103" y="3706712"/>
            <a:ext cx="1750800" cy="276999"/>
          </a:xfrm>
          <a:prstGeom prst="rect">
            <a:avLst/>
          </a:prstGeom>
          <a:noFill/>
          <a:ln w="12700">
            <a:noFill/>
          </a:ln>
        </p:spPr>
        <p:txBody>
          <a:bodyPr wrap="none" rtlCol="0">
            <a:spAutoFit/>
          </a:bodyPr>
          <a:lstStyle/>
          <a:p>
            <a:pPr>
              <a:spcAft>
                <a:spcPts val="600"/>
              </a:spcAft>
            </a:pPr>
            <a:r>
              <a:rPr lang="en-US" sz="1200" b="1" dirty="0" smtClean="0">
                <a:solidFill>
                  <a:srgbClr val="000000"/>
                </a:solidFill>
              </a:rPr>
              <a:t>K-Means Clustering</a:t>
            </a:r>
          </a:p>
        </p:txBody>
      </p:sp>
      <p:sp>
        <p:nvSpPr>
          <p:cNvPr id="145" name="TextBox 144"/>
          <p:cNvSpPr txBox="1"/>
          <p:nvPr/>
        </p:nvSpPr>
        <p:spPr>
          <a:xfrm>
            <a:off x="65707" y="1082062"/>
            <a:ext cx="1056700" cy="369332"/>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dirty="0" smtClean="0">
                <a:solidFill>
                  <a:schemeClr val="tx1"/>
                </a:solidFill>
              </a:rPr>
              <a:t>Key idea</a:t>
            </a:r>
          </a:p>
        </p:txBody>
      </p:sp>
      <p:sp>
        <p:nvSpPr>
          <p:cNvPr id="146" name="TextBox 145"/>
          <p:cNvSpPr txBox="1"/>
          <p:nvPr/>
        </p:nvSpPr>
        <p:spPr>
          <a:xfrm>
            <a:off x="949095" y="3843070"/>
            <a:ext cx="1426994" cy="307777"/>
          </a:xfrm>
          <a:prstGeom prst="rect">
            <a:avLst/>
          </a:prstGeom>
          <a:ln/>
        </p:spPr>
        <p:style>
          <a:lnRef idx="1">
            <a:schemeClr val="dk1"/>
          </a:lnRef>
          <a:fillRef idx="2">
            <a:schemeClr val="dk1"/>
          </a:fillRef>
          <a:effectRef idx="1">
            <a:schemeClr val="dk1"/>
          </a:effectRef>
          <a:fontRef idx="minor">
            <a:schemeClr val="dk1"/>
          </a:fontRef>
        </p:style>
        <p:txBody>
          <a:bodyPr wrap="none" rtlCol="0">
            <a:spAutoFit/>
          </a:bodyPr>
          <a:lstStyle/>
          <a:p>
            <a:pPr>
              <a:spcAft>
                <a:spcPts val="600"/>
              </a:spcAft>
            </a:pPr>
            <a:r>
              <a:rPr lang="en-US" sz="1400" dirty="0" smtClean="0">
                <a:solidFill>
                  <a:schemeClr val="tx1"/>
                </a:solidFill>
              </a:rPr>
              <a:t>Cart is Mobile ?</a:t>
            </a:r>
          </a:p>
        </p:txBody>
      </p:sp>
      <p:cxnSp>
        <p:nvCxnSpPr>
          <p:cNvPr id="147" name="Straight Arrow Connector 146"/>
          <p:cNvCxnSpPr>
            <a:cxnSpLocks noChangeShapeType="1"/>
          </p:cNvCxnSpPr>
          <p:nvPr/>
        </p:nvCxnSpPr>
        <p:spPr bwMode="auto">
          <a:xfrm>
            <a:off x="2644464" y="4004371"/>
            <a:ext cx="471802" cy="1191"/>
          </a:xfrm>
          <a:prstGeom prst="straightConnector1">
            <a:avLst/>
          </a:prstGeom>
          <a:noFill/>
          <a:ln w="76200">
            <a:solidFill>
              <a:srgbClr val="000000"/>
            </a:solidFill>
            <a:round/>
            <a:headEnd/>
            <a:tailEnd type="arrow" w="med" len="med"/>
          </a:ln>
          <a:extLst>
            <a:ext uri="{909E8E84-426E-40dd-AFC4-6F175D3DCCD1}">
              <a14:hiddenFill xmlns="" xmlns:a14="http://schemas.microsoft.com/office/drawing/2010/main">
                <a:noFill/>
              </a14:hiddenFill>
            </a:ext>
          </a:extLst>
        </p:spPr>
      </p:cxnSp>
      <p:sp>
        <p:nvSpPr>
          <p:cNvPr id="148" name="TextBox 147"/>
          <p:cNvSpPr txBox="1"/>
          <p:nvPr/>
        </p:nvSpPr>
        <p:spPr>
          <a:xfrm>
            <a:off x="2553795" y="3570848"/>
            <a:ext cx="555511" cy="307777"/>
          </a:xfrm>
          <a:prstGeom prst="rect">
            <a:avLst/>
          </a:prstGeom>
          <a:noFill/>
          <a:ln w="12700">
            <a:noFill/>
          </a:ln>
        </p:spPr>
        <p:txBody>
          <a:bodyPr wrap="none" rtlCol="0">
            <a:spAutoFit/>
          </a:bodyPr>
          <a:lstStyle/>
          <a:p>
            <a:pPr>
              <a:spcAft>
                <a:spcPts val="600"/>
              </a:spcAft>
            </a:pPr>
            <a:r>
              <a:rPr lang="en-US" sz="1400" b="1" dirty="0" smtClean="0">
                <a:solidFill>
                  <a:srgbClr val="008000"/>
                </a:solidFill>
              </a:rPr>
              <a:t>Yes</a:t>
            </a:r>
          </a:p>
        </p:txBody>
      </p:sp>
      <p:sp>
        <p:nvSpPr>
          <p:cNvPr id="149" name="TextBox 148"/>
          <p:cNvSpPr txBox="1"/>
          <p:nvPr/>
        </p:nvSpPr>
        <p:spPr>
          <a:xfrm>
            <a:off x="19089" y="2862255"/>
            <a:ext cx="2010487" cy="369332"/>
          </a:xfrm>
          <a:prstGeom prst="rect">
            <a:avLst/>
          </a:prstGeom>
          <a:noFill/>
          <a:ln w="12700">
            <a:noFill/>
          </a:ln>
        </p:spPr>
        <p:txBody>
          <a:bodyPr wrap="none" rtlCol="0">
            <a:spAutoFit/>
          </a:bodyPr>
          <a:lstStyle/>
          <a:p>
            <a:pPr>
              <a:spcAft>
                <a:spcPts val="600"/>
              </a:spcAft>
            </a:pPr>
            <a:r>
              <a:rPr lang="en-US" u="sng" dirty="0" smtClean="0"/>
              <a:t>Algorithm sketch:</a:t>
            </a:r>
          </a:p>
        </p:txBody>
      </p:sp>
      <p:sp>
        <p:nvSpPr>
          <p:cNvPr id="150" name="Rectangle 149"/>
          <p:cNvSpPr/>
          <p:nvPr/>
        </p:nvSpPr>
        <p:spPr bwMode="auto">
          <a:xfrm>
            <a:off x="3381957" y="165814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51" name="Rectangle 150"/>
          <p:cNvSpPr/>
          <p:nvPr/>
        </p:nvSpPr>
        <p:spPr bwMode="auto">
          <a:xfrm>
            <a:off x="3381013" y="200222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52" name="Rectangle 151"/>
          <p:cNvSpPr/>
          <p:nvPr/>
        </p:nvSpPr>
        <p:spPr bwMode="auto">
          <a:xfrm>
            <a:off x="5606266" y="196294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53" name="Rectangle 152"/>
          <p:cNvSpPr/>
          <p:nvPr/>
        </p:nvSpPr>
        <p:spPr bwMode="auto">
          <a:xfrm>
            <a:off x="4450625" y="165670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54" name="Rectangle 153"/>
          <p:cNvSpPr/>
          <p:nvPr/>
        </p:nvSpPr>
        <p:spPr bwMode="auto">
          <a:xfrm>
            <a:off x="4465965" y="202078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55" name="Rectangle 154"/>
          <p:cNvSpPr/>
          <p:nvPr/>
        </p:nvSpPr>
        <p:spPr bwMode="auto">
          <a:xfrm>
            <a:off x="5602073" y="1643984"/>
            <a:ext cx="131077" cy="45719"/>
          </a:xfrm>
          <a:prstGeom prst="rect">
            <a:avLst/>
          </a:prstGeom>
          <a:solidFill>
            <a:schemeClr val="tx1"/>
          </a:solid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cxnSp>
        <p:nvCxnSpPr>
          <p:cNvPr id="156" name="Straight Arrow Connector 155"/>
          <p:cNvCxnSpPr/>
          <p:nvPr/>
        </p:nvCxnSpPr>
        <p:spPr bwMode="auto">
          <a:xfrm flipH="1">
            <a:off x="5733150" y="1300898"/>
            <a:ext cx="1485797" cy="365946"/>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57" name="Straight Arrow Connector 156"/>
          <p:cNvCxnSpPr/>
          <p:nvPr/>
        </p:nvCxnSpPr>
        <p:spPr bwMode="auto">
          <a:xfrm flipH="1">
            <a:off x="5737343" y="1300898"/>
            <a:ext cx="1481604" cy="684906"/>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
        <p:nvSpPr>
          <p:cNvPr id="158" name="TextBox 157"/>
          <p:cNvSpPr txBox="1"/>
          <p:nvPr/>
        </p:nvSpPr>
        <p:spPr>
          <a:xfrm>
            <a:off x="7069949" y="857425"/>
            <a:ext cx="1205779" cy="723275"/>
          </a:xfrm>
          <a:prstGeom prst="rect">
            <a:avLst/>
          </a:prstGeom>
          <a:noFill/>
          <a:ln w="12700">
            <a:noFill/>
          </a:ln>
        </p:spPr>
        <p:txBody>
          <a:bodyPr wrap="none" rtlCol="0">
            <a:spAutoFit/>
          </a:bodyPr>
          <a:lstStyle/>
          <a:p>
            <a:pPr algn="ctr">
              <a:spcAft>
                <a:spcPts val="600"/>
              </a:spcAft>
            </a:pPr>
            <a:r>
              <a:rPr lang="en-US" dirty="0" smtClean="0"/>
              <a:t>Reference</a:t>
            </a:r>
          </a:p>
          <a:p>
            <a:pPr algn="ctr">
              <a:spcAft>
                <a:spcPts val="600"/>
              </a:spcAft>
            </a:pPr>
            <a:r>
              <a:rPr lang="en-US" dirty="0"/>
              <a:t>T</a:t>
            </a:r>
            <a:r>
              <a:rPr lang="en-US" dirty="0" smtClean="0"/>
              <a:t>ags</a:t>
            </a:r>
          </a:p>
        </p:txBody>
      </p:sp>
      <p:cxnSp>
        <p:nvCxnSpPr>
          <p:cNvPr id="159" name="Straight Arrow Connector 158"/>
          <p:cNvCxnSpPr/>
          <p:nvPr/>
        </p:nvCxnSpPr>
        <p:spPr bwMode="auto">
          <a:xfrm>
            <a:off x="7218947" y="1305501"/>
            <a:ext cx="190382" cy="792613"/>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552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linds(horizontal)">
                                      <p:cBhvr>
                                        <p:cTn id="7" dur="500"/>
                                        <p:tgtEl>
                                          <p:spTgt spid="145"/>
                                        </p:tgtEl>
                                      </p:cBhvr>
                                    </p:animEffect>
                                  </p:childTnLst>
                                </p:cTn>
                              </p:par>
                              <p:par>
                                <p:cTn id="8" presetID="3" presetClass="entr" presetSubtype="1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blinds(horizontal)">
                                      <p:cBhvr>
                                        <p:cTn id="10" dur="500"/>
                                        <p:tgtEl>
                                          <p:spTgt spid="128"/>
                                        </p:tgtEl>
                                      </p:cBhvr>
                                    </p:animEffect>
                                  </p:childTnLst>
                                </p:cTn>
                              </p:par>
                              <p:par>
                                <p:cTn id="11" presetID="3" presetClass="entr" presetSubtype="1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blinds(horizontal)">
                                      <p:cBhvr>
                                        <p:cTn id="13" dur="5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blinds(horizontal)">
                                      <p:cBhvr>
                                        <p:cTn id="18" dur="5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1.173E-6 4.10874E-6 L 0.21725 -0.00093 " pathEditMode="relative" rAng="0" ptsTypes="AA">
                                      <p:cBhvr>
                                        <p:cTn id="22" dur="2000" fill="hold"/>
                                        <p:tgtEl>
                                          <p:spTgt spid="135"/>
                                        </p:tgtEl>
                                        <p:attrNameLst>
                                          <p:attrName>ppt_x</p:attrName>
                                          <p:attrName>ppt_y</p:attrName>
                                        </p:attrNameLst>
                                      </p:cBhvr>
                                      <p:rCtr x="10862" y="-62"/>
                                    </p:animMotion>
                                  </p:childTnLst>
                                </p:cTn>
                              </p:par>
                              <p:par>
                                <p:cTn id="23" presetID="42" presetClass="path" presetSubtype="0" accel="50000" decel="50000" fill="hold" nodeType="withEffect">
                                  <p:stCondLst>
                                    <p:cond delay="0"/>
                                  </p:stCondLst>
                                  <p:childTnLst>
                                    <p:animMotion origin="layout" path="M -4.25646E-6 -4.68026E-6 L 0.29551 -0.00772 " pathEditMode="relative" rAng="0" ptsTypes="AA">
                                      <p:cBhvr>
                                        <p:cTn id="24" dur="2000" fill="hold"/>
                                        <p:tgtEl>
                                          <p:spTgt spid="128"/>
                                        </p:tgtEl>
                                        <p:attrNameLst>
                                          <p:attrName>ppt_x</p:attrName>
                                          <p:attrName>ppt_y</p:attrName>
                                        </p:attrNameLst>
                                      </p:cBhvr>
                                      <p:rCtr x="14767" y="-402"/>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21725 -0.00093 L 0.34548 0.0003 " pathEditMode="relative" rAng="0" ptsTypes="AA">
                                      <p:cBhvr>
                                        <p:cTn id="28" dur="2000" fill="hold"/>
                                        <p:tgtEl>
                                          <p:spTgt spid="135"/>
                                        </p:tgtEl>
                                        <p:attrNameLst>
                                          <p:attrName>ppt_x</p:attrName>
                                          <p:attrName>ppt_y</p:attrName>
                                        </p:attrNameLst>
                                      </p:cBhvr>
                                      <p:rCtr x="6403" y="62"/>
                                    </p:animMotion>
                                  </p:childTnLst>
                                </p:cTn>
                              </p:par>
                              <p:par>
                                <p:cTn id="29" presetID="42" presetClass="path" presetSubtype="0" accel="50000" decel="50000" fill="hold" nodeType="withEffect">
                                  <p:stCondLst>
                                    <p:cond delay="0"/>
                                  </p:stCondLst>
                                  <p:childTnLst>
                                    <p:animMotion origin="layout" path="M 0.29551 -0.00772 L 0.4109 -0.00772 " pathEditMode="relative" rAng="0" ptsTypes="AA">
                                      <p:cBhvr>
                                        <p:cTn id="30" dur="2000" fill="hold"/>
                                        <p:tgtEl>
                                          <p:spTgt spid="128"/>
                                        </p:tgtEl>
                                        <p:attrNameLst>
                                          <p:attrName>ppt_x</p:attrName>
                                          <p:attrName>ppt_y</p:attrName>
                                        </p:attrNameLst>
                                      </p:cBhvr>
                                      <p:rCtr x="5761" y="0"/>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3" nodeType="clickEffect">
                                  <p:stCondLst>
                                    <p:cond delay="0"/>
                                  </p:stCondLst>
                                  <p:childTnLst>
                                    <p:animMotion origin="layout" path="M 0.34548 0.0003 L 0.4279 0.00061 " pathEditMode="relative" rAng="0" ptsTypes="AA">
                                      <p:cBhvr>
                                        <p:cTn id="34" dur="2000" fill="hold"/>
                                        <p:tgtEl>
                                          <p:spTgt spid="135"/>
                                        </p:tgtEl>
                                        <p:attrNameLst>
                                          <p:attrName>ppt_x</p:attrName>
                                          <p:attrName>ppt_y</p:attrName>
                                        </p:attrNameLst>
                                      </p:cBhvr>
                                      <p:rCtr x="4112" y="0"/>
                                    </p:animMotion>
                                  </p:childTnLst>
                                </p:cTn>
                              </p:par>
                              <p:par>
                                <p:cTn id="35" presetID="42" presetClass="path" presetSubtype="0" accel="50000" decel="50000" fill="hold" nodeType="withEffect">
                                  <p:stCondLst>
                                    <p:cond delay="0"/>
                                  </p:stCondLst>
                                  <p:childTnLst>
                                    <p:animMotion origin="layout" path="M 0.41094 -0.00772 L 0.63837 -0.00772 " pathEditMode="relative" rAng="0" ptsTypes="AA">
                                      <p:cBhvr>
                                        <p:cTn id="36" dur="2000" fill="hold"/>
                                        <p:tgtEl>
                                          <p:spTgt spid="128"/>
                                        </p:tgtEl>
                                        <p:attrNameLst>
                                          <p:attrName>ppt_x</p:attrName>
                                          <p:attrName>ppt_y</p:attrName>
                                        </p:attrNameLst>
                                      </p:cBhvr>
                                      <p:rCtr x="11372" y="0"/>
                                    </p:animMotion>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59"/>
                                        </p:tgtEl>
                                        <p:attrNameLst>
                                          <p:attrName>style.visibility</p:attrName>
                                        </p:attrNameLst>
                                      </p:cBhvr>
                                      <p:to>
                                        <p:strVal val="visible"/>
                                      </p:to>
                                    </p:set>
                                    <p:animEffect transition="in" filter="blinds(horizontal)">
                                      <p:cBhvr>
                                        <p:cTn id="41" dur="500"/>
                                        <p:tgtEl>
                                          <p:spTgt spid="15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blinds(horizontal)">
                                      <p:cBhvr>
                                        <p:cTn id="44" dur="500"/>
                                        <p:tgtEl>
                                          <p:spTgt spid="158"/>
                                        </p:tgtEl>
                                      </p:cBhvr>
                                    </p:animEffect>
                                  </p:childTnLst>
                                </p:cTn>
                              </p:par>
                              <p:par>
                                <p:cTn id="45" presetID="3" presetClass="entr" presetSubtype="10" fill="hold" nodeType="withEffect">
                                  <p:stCondLst>
                                    <p:cond delay="0"/>
                                  </p:stCondLst>
                                  <p:childTnLst>
                                    <p:set>
                                      <p:cBhvr>
                                        <p:cTn id="46" dur="1" fill="hold">
                                          <p:stCondLst>
                                            <p:cond delay="0"/>
                                          </p:stCondLst>
                                        </p:cTn>
                                        <p:tgtEl>
                                          <p:spTgt spid="157"/>
                                        </p:tgtEl>
                                        <p:attrNameLst>
                                          <p:attrName>style.visibility</p:attrName>
                                        </p:attrNameLst>
                                      </p:cBhvr>
                                      <p:to>
                                        <p:strVal val="visible"/>
                                      </p:to>
                                    </p:set>
                                    <p:animEffect transition="in" filter="blinds(horizontal)">
                                      <p:cBhvr>
                                        <p:cTn id="47" dur="500"/>
                                        <p:tgtEl>
                                          <p:spTgt spid="157"/>
                                        </p:tgtEl>
                                      </p:cBhvr>
                                    </p:animEffect>
                                  </p:childTnLst>
                                </p:cTn>
                              </p:par>
                              <p:par>
                                <p:cTn id="48" presetID="3" presetClass="entr" presetSubtype="10" fill="hold" nodeType="with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blinds(horizontal)">
                                      <p:cBhvr>
                                        <p:cTn id="50" dur="500"/>
                                        <p:tgtEl>
                                          <p:spTgt spid="15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blinds(horizontal)">
                                      <p:cBhvr>
                                        <p:cTn id="55" dur="500"/>
                                        <p:tgtEl>
                                          <p:spTgt spid="143"/>
                                        </p:tgtEl>
                                      </p:cBhvr>
                                    </p:animEffect>
                                  </p:childTnLst>
                                </p:cTn>
                              </p:par>
                            </p:childTnLst>
                          </p:cTn>
                        </p:par>
                        <p:par>
                          <p:cTn id="56" fill="hold">
                            <p:stCondLst>
                              <p:cond delay="500"/>
                            </p:stCondLst>
                            <p:childTnLst>
                              <p:par>
                                <p:cTn id="57" presetID="3" presetClass="entr" presetSubtype="1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linds(horizontal)">
                                      <p:cBhvr>
                                        <p:cTn id="59" dur="500"/>
                                        <p:tgtEl>
                                          <p:spTgt spid="4"/>
                                        </p:tgtEl>
                                      </p:cBhvr>
                                    </p:animEffect>
                                  </p:childTnLst>
                                </p:cTn>
                              </p:par>
                              <p:par>
                                <p:cTn id="60" presetID="3" presetClass="entr" presetSubtype="1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blinds(horizontal)">
                                      <p:cBhvr>
                                        <p:cTn id="62" dur="500"/>
                                        <p:tgtEl>
                                          <p:spTgt spid="136"/>
                                        </p:tgtEl>
                                      </p:cBhvr>
                                    </p:animEffect>
                                  </p:childTnLst>
                                </p:cTn>
                              </p:par>
                              <p:par>
                                <p:cTn id="63" presetID="3" presetClass="entr" presetSubtype="10" fill="hold" nodeType="withEffect">
                                  <p:stCondLst>
                                    <p:cond delay="0"/>
                                  </p:stCondLst>
                                  <p:childTnLst>
                                    <p:set>
                                      <p:cBhvr>
                                        <p:cTn id="64" dur="1" fill="hold">
                                          <p:stCondLst>
                                            <p:cond delay="0"/>
                                          </p:stCondLst>
                                        </p:cTn>
                                        <p:tgtEl>
                                          <p:spTgt spid="144">
                                            <p:txEl>
                                              <p:pRg st="0" end="0"/>
                                            </p:txEl>
                                          </p:spTgt>
                                        </p:tgtEl>
                                        <p:attrNameLst>
                                          <p:attrName>style.visibility</p:attrName>
                                        </p:attrNameLst>
                                      </p:cBhvr>
                                      <p:to>
                                        <p:strVal val="visible"/>
                                      </p:to>
                                    </p:set>
                                    <p:animEffect transition="in" filter="blinds(horizontal)">
                                      <p:cBhvr>
                                        <p:cTn id="65" dur="500"/>
                                        <p:tgtEl>
                                          <p:spTgt spid="144">
                                            <p:txEl>
                                              <p:pRg st="0" end="0"/>
                                            </p:txEl>
                                          </p:spTgt>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blinds(horizontal)">
                                      <p:cBhvr>
                                        <p:cTn id="68" dur="500"/>
                                        <p:tgtEl>
                                          <p:spTgt spid="146"/>
                                        </p:tgtEl>
                                      </p:cBhvr>
                                    </p:animEffect>
                                  </p:childTnLst>
                                </p:cTn>
                              </p:par>
                              <p:par>
                                <p:cTn id="69" presetID="3" presetClass="entr" presetSubtype="1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blinds(horizontal)">
                                      <p:cBhvr>
                                        <p:cTn id="71" dur="500"/>
                                        <p:tgtEl>
                                          <p:spTgt spid="14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48"/>
                                        </p:tgtEl>
                                        <p:attrNameLst>
                                          <p:attrName>style.visibility</p:attrName>
                                        </p:attrNameLst>
                                      </p:cBhvr>
                                      <p:to>
                                        <p:strVal val="visible"/>
                                      </p:to>
                                    </p:set>
                                    <p:animEffect transition="in" filter="blinds(horizontal)">
                                      <p:cBhvr>
                                        <p:cTn id="74" dur="500"/>
                                        <p:tgtEl>
                                          <p:spTgt spid="148"/>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49"/>
                                        </p:tgtEl>
                                        <p:attrNameLst>
                                          <p:attrName>style.visibility</p:attrName>
                                        </p:attrNameLst>
                                      </p:cBhvr>
                                      <p:to>
                                        <p:strVal val="visible"/>
                                      </p:to>
                                    </p:set>
                                    <p:animEffect transition="in" filter="blinds(horizontal)">
                                      <p:cBhvr>
                                        <p:cTn id="7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5" grpId="2" animBg="1"/>
      <p:bldP spid="135" grpId="3" animBg="1"/>
      <p:bldP spid="143" grpId="0" animBg="1"/>
      <p:bldP spid="145" grpId="0" animBg="1"/>
      <p:bldP spid="146" grpId="0" animBg="1"/>
      <p:bldP spid="148" grpId="0"/>
      <p:bldP spid="149" grpId="0"/>
      <p:bldP spid="1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Item Browsing Detection</a:t>
            </a:r>
            <a:endParaRPr lang="en-US" dirty="0"/>
          </a:p>
        </p:txBody>
      </p:sp>
      <p:sp>
        <p:nvSpPr>
          <p:cNvPr id="5" name="Content Placeholder 2"/>
          <p:cNvSpPr txBox="1">
            <a:spLocks/>
          </p:cNvSpPr>
          <p:nvPr/>
        </p:nvSpPr>
        <p:spPr>
          <a:xfrm>
            <a:off x="518164" y="982638"/>
            <a:ext cx="8054339" cy="3847115"/>
          </a:xfrm>
          <a:prstGeom prst="rect">
            <a:avLst/>
          </a:prstGeom>
        </p:spPr>
        <p:txBody>
          <a:bodyPr/>
          <a:lstStyle>
            <a:lvl1pPr marL="273844" indent="-191691" algn="l" rtl="0" eaLnBrk="0" fontAlgn="base" hangingPunct="0">
              <a:spcBef>
                <a:spcPts val="225"/>
              </a:spcBef>
              <a:spcAft>
                <a:spcPct val="0"/>
              </a:spcAft>
              <a:buClr>
                <a:srgbClr val="A04DA3"/>
              </a:buClr>
              <a:buFont typeface="Georgia" charset="0"/>
              <a:buChar char="•"/>
              <a:defRPr sz="2100" kern="1200">
                <a:solidFill>
                  <a:schemeClr val="tx1"/>
                </a:solidFill>
                <a:latin typeface="+mn-lt"/>
                <a:ea typeface="+mn-ea"/>
                <a:cs typeface="+mn-cs"/>
              </a:defRPr>
            </a:lvl1pPr>
            <a:lvl2pPr marL="492919" indent="-184547" algn="l" rtl="0" eaLnBrk="0" fontAlgn="base" hangingPunct="0">
              <a:spcBef>
                <a:spcPts val="225"/>
              </a:spcBef>
              <a:spcAft>
                <a:spcPct val="0"/>
              </a:spcAft>
              <a:buClr>
                <a:schemeClr val="accent2"/>
              </a:buClr>
              <a:buFont typeface="Georgia" charset="0"/>
              <a:buChar char="▫"/>
              <a:defRPr sz="1950" kern="1200">
                <a:solidFill>
                  <a:schemeClr val="tx1"/>
                </a:solidFill>
                <a:latin typeface="+mn-lt"/>
                <a:ea typeface="+mn-ea"/>
                <a:cs typeface="+mn-cs"/>
              </a:defRPr>
            </a:lvl2pPr>
            <a:lvl3pPr marL="691754" indent="-164306" algn="l" rtl="0" eaLnBrk="0" fontAlgn="base" hangingPunct="0">
              <a:spcBef>
                <a:spcPts val="225"/>
              </a:spcBef>
              <a:spcAft>
                <a:spcPct val="0"/>
              </a:spcAft>
              <a:buClr>
                <a:schemeClr val="accent1"/>
              </a:buClr>
              <a:buFont typeface="Wingdings 2" charset="2"/>
              <a:buChar char=""/>
              <a:defRPr sz="1800" kern="1200">
                <a:solidFill>
                  <a:schemeClr val="accent1"/>
                </a:solidFill>
                <a:latin typeface="+mn-lt"/>
                <a:ea typeface="+mn-ea"/>
                <a:cs typeface="+mn-cs"/>
              </a:defRPr>
            </a:lvl3pPr>
            <a:lvl4pPr marL="884635" indent="-150019" algn="l" rtl="0" eaLnBrk="0" fontAlgn="base" hangingPunct="0">
              <a:spcBef>
                <a:spcPts val="225"/>
              </a:spcBef>
              <a:spcAft>
                <a:spcPct val="0"/>
              </a:spcAft>
              <a:buClr>
                <a:schemeClr val="accent1"/>
              </a:buClr>
              <a:buFont typeface="Wingdings 2" charset="2"/>
              <a:buChar char=""/>
              <a:defRPr sz="1650" kern="1200">
                <a:solidFill>
                  <a:schemeClr val="accent1"/>
                </a:solidFill>
                <a:latin typeface="+mn-lt"/>
                <a:ea typeface="+mn-ea"/>
                <a:cs typeface="+mn-cs"/>
              </a:defRPr>
            </a:lvl4pPr>
            <a:lvl5pPr marL="1041797" indent="-136922" algn="l" rtl="0" eaLnBrk="0" fontAlgn="base" hangingPunct="0">
              <a:spcBef>
                <a:spcPts val="225"/>
              </a:spcBef>
              <a:spcAft>
                <a:spcPct val="0"/>
              </a:spcAft>
              <a:buClr>
                <a:srgbClr val="A04DA3"/>
              </a:buClr>
              <a:buFont typeface="Georgia" charset="0"/>
              <a:buChar char="▫"/>
              <a:defRPr sz="1500" kern="1200">
                <a:solidFill>
                  <a:srgbClr val="A04DA3"/>
                </a:solidFill>
                <a:latin typeface="+mn-lt"/>
                <a:ea typeface="+mn-ea"/>
                <a:cs typeface="+mn-cs"/>
              </a:defRPr>
            </a:lvl5pPr>
            <a:lvl6pPr marL="1207008" indent="-137160" algn="l" rtl="0" eaLnBrk="1" latinLnBrk="0" hangingPunct="1">
              <a:spcBef>
                <a:spcPts val="225"/>
              </a:spcBef>
              <a:buClr>
                <a:schemeClr val="accent3"/>
              </a:buClr>
              <a:buFont typeface="Georgia"/>
              <a:buChar char="▫"/>
              <a:defRPr kumimoji="0" sz="1350" kern="1200">
                <a:solidFill>
                  <a:schemeClr val="accent3"/>
                </a:solidFill>
                <a:latin typeface="+mn-lt"/>
                <a:ea typeface="+mn-ea"/>
                <a:cs typeface="+mn-cs"/>
              </a:defRPr>
            </a:lvl6pPr>
            <a:lvl7pPr marL="1371600" indent="-137160" algn="l" rtl="0" eaLnBrk="1" latinLnBrk="0" hangingPunct="1">
              <a:spcBef>
                <a:spcPts val="225"/>
              </a:spcBef>
              <a:buClr>
                <a:schemeClr val="accent3"/>
              </a:buClr>
              <a:buFont typeface="Georgia"/>
              <a:buChar char="▫"/>
              <a:defRPr kumimoji="0" sz="1200" kern="1200">
                <a:solidFill>
                  <a:schemeClr val="accent3"/>
                </a:solidFill>
                <a:latin typeface="+mn-lt"/>
                <a:ea typeface="+mn-ea"/>
                <a:cs typeface="+mn-cs"/>
              </a:defRPr>
            </a:lvl7pPr>
            <a:lvl8pPr marL="1522476" indent="-137160" algn="l" rtl="0" eaLnBrk="1" latinLnBrk="0" hangingPunct="1">
              <a:spcBef>
                <a:spcPts val="225"/>
              </a:spcBef>
              <a:buClr>
                <a:schemeClr val="accent3"/>
              </a:buClr>
              <a:buFont typeface="Georgia"/>
              <a:buChar char="◦"/>
              <a:defRPr kumimoji="0" sz="1125" kern="1200">
                <a:solidFill>
                  <a:schemeClr val="accent3"/>
                </a:solidFill>
                <a:latin typeface="+mn-lt"/>
                <a:ea typeface="+mn-ea"/>
                <a:cs typeface="+mn-cs"/>
              </a:defRPr>
            </a:lvl8pPr>
            <a:lvl9pPr marL="1680210" indent="-137160" algn="l" rtl="0" eaLnBrk="1" latinLnBrk="0" hangingPunct="1">
              <a:spcBef>
                <a:spcPts val="225"/>
              </a:spcBef>
              <a:buClr>
                <a:schemeClr val="accent3"/>
              </a:buClr>
              <a:buFont typeface="Georgia"/>
              <a:buChar char="◦"/>
              <a:defRPr kumimoji="0" sz="1050" kern="1200" baseline="0">
                <a:solidFill>
                  <a:schemeClr val="accent3"/>
                </a:solidFill>
                <a:latin typeface="+mn-lt"/>
                <a:ea typeface="+mn-ea"/>
                <a:cs typeface="+mn-cs"/>
              </a:defRPr>
            </a:lvl9pPr>
          </a:lstStyle>
          <a:p>
            <a:r>
              <a:rPr kumimoji="0" lang="en-US" u="sng" dirty="0" smtClean="0"/>
              <a:t>Key idea </a:t>
            </a:r>
            <a:r>
              <a:rPr kumimoji="0" lang="en-US" dirty="0" smtClean="0"/>
              <a:t>:</a:t>
            </a:r>
            <a:endParaRPr kumimoji="0" lang="en-US" dirty="0"/>
          </a:p>
        </p:txBody>
      </p:sp>
      <p:pic>
        <p:nvPicPr>
          <p:cNvPr id="6" name="Screenshot 2016-08-16 03.12.05.png" descr="/Users/swadhin/Dropbox/Screenshots/Screenshot 2016-08-16 03.12.05.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5103140" y="729111"/>
            <a:ext cx="3469363" cy="2650395"/>
          </a:xfrm>
          <a:prstGeom prst="rect">
            <a:avLst/>
          </a:prstGeom>
        </p:spPr>
      </p:pic>
      <p:sp>
        <p:nvSpPr>
          <p:cNvPr id="7" name="TextBox 6"/>
          <p:cNvSpPr txBox="1"/>
          <p:nvPr/>
        </p:nvSpPr>
        <p:spPr>
          <a:xfrm>
            <a:off x="846640" y="1440357"/>
            <a:ext cx="4110395" cy="646331"/>
          </a:xfrm>
          <a:prstGeom prst="rect">
            <a:avLst/>
          </a:prstGeom>
          <a:noFill/>
          <a:ln w="12700">
            <a:noFill/>
          </a:ln>
        </p:spPr>
        <p:txBody>
          <a:bodyPr wrap="none" rtlCol="0">
            <a:spAutoFit/>
          </a:bodyPr>
          <a:lstStyle/>
          <a:p>
            <a:r>
              <a:rPr lang="en-US" dirty="0">
                <a:solidFill>
                  <a:srgbClr val="003D8B"/>
                </a:solidFill>
              </a:rPr>
              <a:t>The </a:t>
            </a:r>
            <a:r>
              <a:rPr lang="en-US" i="1" dirty="0">
                <a:solidFill>
                  <a:srgbClr val="FF0000"/>
                </a:solidFill>
              </a:rPr>
              <a:t>phase variation </a:t>
            </a:r>
            <a:r>
              <a:rPr lang="en-US" dirty="0">
                <a:solidFill>
                  <a:srgbClr val="003D8B"/>
                </a:solidFill>
              </a:rPr>
              <a:t>of the </a:t>
            </a:r>
            <a:r>
              <a:rPr lang="en-US" dirty="0" smtClean="0">
                <a:solidFill>
                  <a:srgbClr val="003D8B"/>
                </a:solidFill>
              </a:rPr>
              <a:t>tags </a:t>
            </a:r>
            <a:r>
              <a:rPr lang="en-US" dirty="0">
                <a:solidFill>
                  <a:srgbClr val="003D8B"/>
                </a:solidFill>
              </a:rPr>
              <a:t>of </a:t>
            </a:r>
            <a:endParaRPr lang="en-US" dirty="0" smtClean="0">
              <a:solidFill>
                <a:srgbClr val="003D8B"/>
              </a:solidFill>
            </a:endParaRPr>
          </a:p>
          <a:p>
            <a:r>
              <a:rPr lang="en-US" dirty="0">
                <a:solidFill>
                  <a:srgbClr val="003D8B"/>
                </a:solidFill>
              </a:rPr>
              <a:t>i</a:t>
            </a:r>
            <a:r>
              <a:rPr lang="en-US" dirty="0" smtClean="0">
                <a:solidFill>
                  <a:srgbClr val="003D8B"/>
                </a:solidFill>
              </a:rPr>
              <a:t>nteracted items </a:t>
            </a:r>
            <a:r>
              <a:rPr lang="en-US" dirty="0">
                <a:solidFill>
                  <a:srgbClr val="003D8B"/>
                </a:solidFill>
              </a:rPr>
              <a:t>is </a:t>
            </a:r>
            <a:r>
              <a:rPr lang="en-US" dirty="0" smtClean="0">
                <a:solidFill>
                  <a:srgbClr val="FF0000"/>
                </a:solidFill>
              </a:rPr>
              <a:t>higher</a:t>
            </a:r>
            <a:r>
              <a:rPr lang="en-US" dirty="0" smtClean="0">
                <a:solidFill>
                  <a:srgbClr val="003D8B"/>
                </a:solidFill>
              </a:rPr>
              <a:t>.</a:t>
            </a:r>
            <a:endParaRPr lang="en-US" dirty="0">
              <a:solidFill>
                <a:srgbClr val="003D8B"/>
              </a:solidFill>
            </a:endParaRPr>
          </a:p>
        </p:txBody>
      </p:sp>
      <p:sp>
        <p:nvSpPr>
          <p:cNvPr id="8" name="TextBox 7"/>
          <p:cNvSpPr txBox="1"/>
          <p:nvPr/>
        </p:nvSpPr>
        <p:spPr>
          <a:xfrm>
            <a:off x="235172" y="2975261"/>
            <a:ext cx="1784463" cy="369332"/>
          </a:xfrm>
          <a:prstGeom prst="rect">
            <a:avLst/>
          </a:prstGeom>
          <a:ln/>
        </p:spPr>
        <p:style>
          <a:lnRef idx="1">
            <a:schemeClr val="dk1"/>
          </a:lnRef>
          <a:fillRef idx="2">
            <a:schemeClr val="dk1"/>
          </a:fillRef>
          <a:effectRef idx="1">
            <a:schemeClr val="dk1"/>
          </a:effectRef>
          <a:fontRef idx="minor">
            <a:schemeClr val="dk1"/>
          </a:fontRef>
        </p:style>
        <p:txBody>
          <a:bodyPr wrap="none" rtlCol="0">
            <a:spAutoFit/>
          </a:bodyPr>
          <a:lstStyle/>
          <a:p>
            <a:pPr>
              <a:spcAft>
                <a:spcPts val="600"/>
              </a:spcAft>
            </a:pPr>
            <a:r>
              <a:rPr lang="en-US" dirty="0" smtClean="0">
                <a:solidFill>
                  <a:schemeClr val="tx1"/>
                </a:solidFill>
              </a:rPr>
              <a:t>Cart is Mobile ?</a:t>
            </a:r>
          </a:p>
        </p:txBody>
      </p:sp>
      <p:cxnSp>
        <p:nvCxnSpPr>
          <p:cNvPr id="9" name="Straight Arrow Connector 8"/>
          <p:cNvCxnSpPr/>
          <p:nvPr/>
        </p:nvCxnSpPr>
        <p:spPr bwMode="auto">
          <a:xfrm>
            <a:off x="1175889" y="3379506"/>
            <a:ext cx="0" cy="489511"/>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
        <p:nvSpPr>
          <p:cNvPr id="10" name="TextBox 9"/>
          <p:cNvSpPr txBox="1"/>
          <p:nvPr/>
        </p:nvSpPr>
        <p:spPr>
          <a:xfrm>
            <a:off x="1237010" y="3391266"/>
            <a:ext cx="538579" cy="369332"/>
          </a:xfrm>
          <a:prstGeom prst="rect">
            <a:avLst/>
          </a:prstGeom>
          <a:noFill/>
          <a:ln w="12700">
            <a:noFill/>
          </a:ln>
        </p:spPr>
        <p:txBody>
          <a:bodyPr wrap="none" rtlCol="0">
            <a:spAutoFit/>
          </a:bodyPr>
          <a:lstStyle/>
          <a:p>
            <a:pPr>
              <a:spcAft>
                <a:spcPts val="600"/>
              </a:spcAft>
            </a:pPr>
            <a:r>
              <a:rPr lang="en-US" b="1" dirty="0" smtClean="0">
                <a:solidFill>
                  <a:srgbClr val="FF0000"/>
                </a:solidFill>
              </a:rPr>
              <a:t>No</a:t>
            </a:r>
          </a:p>
        </p:txBody>
      </p:sp>
      <p:sp>
        <p:nvSpPr>
          <p:cNvPr id="11" name="TextBox 10"/>
          <p:cNvSpPr txBox="1"/>
          <p:nvPr/>
        </p:nvSpPr>
        <p:spPr>
          <a:xfrm>
            <a:off x="235172" y="3892056"/>
            <a:ext cx="2537874" cy="723275"/>
          </a:xfrm>
          <a:prstGeom prst="rect">
            <a:avLst/>
          </a:prstGeom>
          <a:ln/>
        </p:spPr>
        <p:style>
          <a:lnRef idx="1">
            <a:schemeClr val="dk1"/>
          </a:lnRef>
          <a:fillRef idx="2">
            <a:schemeClr val="dk1"/>
          </a:fillRef>
          <a:effectRef idx="1">
            <a:schemeClr val="dk1"/>
          </a:effectRef>
          <a:fontRef idx="minor">
            <a:schemeClr val="dk1"/>
          </a:fontRef>
        </p:style>
        <p:txBody>
          <a:bodyPr wrap="none" rtlCol="0">
            <a:spAutoFit/>
          </a:bodyPr>
          <a:lstStyle/>
          <a:p>
            <a:pPr>
              <a:spcAft>
                <a:spcPts val="600"/>
              </a:spcAft>
            </a:pPr>
            <a:r>
              <a:rPr lang="en-US" i="1" dirty="0" smtClean="0">
                <a:solidFill>
                  <a:srgbClr val="FF0000"/>
                </a:solidFill>
              </a:rPr>
              <a:t>Filter</a:t>
            </a:r>
            <a:r>
              <a:rPr lang="en-US" dirty="0" smtClean="0">
                <a:solidFill>
                  <a:srgbClr val="FF0000"/>
                </a:solidFill>
              </a:rPr>
              <a:t> </a:t>
            </a:r>
            <a:r>
              <a:rPr lang="en-US" dirty="0" smtClean="0">
                <a:solidFill>
                  <a:schemeClr val="tx1"/>
                </a:solidFill>
              </a:rPr>
              <a:t>tags according to</a:t>
            </a:r>
          </a:p>
          <a:p>
            <a:pPr>
              <a:spcAft>
                <a:spcPts val="600"/>
              </a:spcAft>
            </a:pPr>
            <a:r>
              <a:rPr lang="en-US" dirty="0">
                <a:solidFill>
                  <a:schemeClr val="tx1"/>
                </a:solidFill>
              </a:rPr>
              <a:t>n</a:t>
            </a:r>
            <a:r>
              <a:rPr lang="en-US" dirty="0" smtClean="0">
                <a:solidFill>
                  <a:schemeClr val="tx1"/>
                </a:solidFill>
              </a:rPr>
              <a:t>earest reference tags</a:t>
            </a:r>
          </a:p>
        </p:txBody>
      </p:sp>
      <p:cxnSp>
        <p:nvCxnSpPr>
          <p:cNvPr id="12" name="Straight Arrow Connector 11"/>
          <p:cNvCxnSpPr>
            <a:stCxn id="13" idx="3"/>
          </p:cNvCxnSpPr>
          <p:nvPr/>
        </p:nvCxnSpPr>
        <p:spPr bwMode="auto">
          <a:xfrm>
            <a:off x="2773046" y="4253694"/>
            <a:ext cx="2846255" cy="0"/>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
        <p:nvSpPr>
          <p:cNvPr id="13" name="TextBox 12"/>
          <p:cNvSpPr txBox="1"/>
          <p:nvPr/>
        </p:nvSpPr>
        <p:spPr>
          <a:xfrm>
            <a:off x="3146520" y="3258434"/>
            <a:ext cx="2502608" cy="723275"/>
          </a:xfrm>
          <a:prstGeom prst="rect">
            <a:avLst/>
          </a:prstGeom>
          <a:noFill/>
          <a:ln w="12700">
            <a:noFill/>
          </a:ln>
        </p:spPr>
        <p:txBody>
          <a:bodyPr wrap="none" rtlCol="0">
            <a:spAutoFit/>
          </a:bodyPr>
          <a:lstStyle/>
          <a:p>
            <a:pPr algn="ctr">
              <a:spcAft>
                <a:spcPts val="600"/>
              </a:spcAft>
            </a:pPr>
            <a:r>
              <a:rPr lang="en-US" dirty="0" smtClean="0"/>
              <a:t>Track phase variation </a:t>
            </a:r>
          </a:p>
          <a:p>
            <a:pPr algn="ctr">
              <a:spcAft>
                <a:spcPts val="600"/>
              </a:spcAft>
            </a:pPr>
            <a:r>
              <a:rPr lang="en-US" dirty="0" smtClean="0"/>
              <a:t>across tags</a:t>
            </a:r>
          </a:p>
        </p:txBody>
      </p:sp>
      <p:sp>
        <p:nvSpPr>
          <p:cNvPr id="14" name="TextBox 13"/>
          <p:cNvSpPr txBox="1"/>
          <p:nvPr/>
        </p:nvSpPr>
        <p:spPr>
          <a:xfrm>
            <a:off x="163341" y="2449559"/>
            <a:ext cx="2010487" cy="369332"/>
          </a:xfrm>
          <a:prstGeom prst="rect">
            <a:avLst/>
          </a:prstGeom>
          <a:noFill/>
          <a:ln w="12700">
            <a:noFill/>
          </a:ln>
        </p:spPr>
        <p:txBody>
          <a:bodyPr wrap="none" rtlCol="0">
            <a:spAutoFit/>
          </a:bodyPr>
          <a:lstStyle/>
          <a:p>
            <a:pPr>
              <a:spcAft>
                <a:spcPts val="600"/>
              </a:spcAft>
            </a:pPr>
            <a:r>
              <a:rPr lang="en-US" u="sng" dirty="0" smtClean="0"/>
              <a:t>Algorithm sketch:</a:t>
            </a:r>
          </a:p>
        </p:txBody>
      </p:sp>
      <p:sp>
        <p:nvSpPr>
          <p:cNvPr id="15" name="Down Arrow 14"/>
          <p:cNvSpPr/>
          <p:nvPr/>
        </p:nvSpPr>
        <p:spPr bwMode="auto">
          <a:xfrm>
            <a:off x="3070514" y="2274946"/>
            <a:ext cx="480668" cy="362871"/>
          </a:xfrm>
          <a:prstGeom prst="downArrow">
            <a:avLst/>
          </a:prstGeom>
          <a:noFill/>
          <a:ln w="22225">
            <a:solidFill>
              <a:srgbClr val="0070C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6" name="TextBox 15"/>
          <p:cNvSpPr txBox="1"/>
          <p:nvPr/>
        </p:nvSpPr>
        <p:spPr>
          <a:xfrm>
            <a:off x="5631060" y="3891577"/>
            <a:ext cx="2824812" cy="723275"/>
          </a:xfrm>
          <a:prstGeom prst="rect">
            <a:avLst/>
          </a:prstGeom>
          <a:ln/>
        </p:spPr>
        <p:style>
          <a:lnRef idx="1">
            <a:schemeClr val="dk1"/>
          </a:lnRef>
          <a:fillRef idx="2">
            <a:schemeClr val="dk1"/>
          </a:fillRef>
          <a:effectRef idx="1">
            <a:schemeClr val="dk1"/>
          </a:effectRef>
          <a:fontRef idx="minor">
            <a:schemeClr val="dk1"/>
          </a:fontRef>
        </p:style>
        <p:txBody>
          <a:bodyPr wrap="none" rtlCol="0">
            <a:spAutoFit/>
          </a:bodyPr>
          <a:lstStyle/>
          <a:p>
            <a:pPr>
              <a:spcAft>
                <a:spcPts val="600"/>
              </a:spcAft>
            </a:pPr>
            <a:r>
              <a:rPr lang="en-US" dirty="0" smtClean="0">
                <a:solidFill>
                  <a:schemeClr val="tx1"/>
                </a:solidFill>
              </a:rPr>
              <a:t>Find the tags with </a:t>
            </a:r>
            <a:r>
              <a:rPr lang="en-US" i="1" dirty="0" smtClean="0">
                <a:solidFill>
                  <a:srgbClr val="FF0000"/>
                </a:solidFill>
              </a:rPr>
              <a:t>highest</a:t>
            </a:r>
          </a:p>
          <a:p>
            <a:pPr>
              <a:spcAft>
                <a:spcPts val="600"/>
              </a:spcAft>
            </a:pPr>
            <a:r>
              <a:rPr lang="en-US" dirty="0">
                <a:solidFill>
                  <a:schemeClr val="tx1"/>
                </a:solidFill>
              </a:rPr>
              <a:t>p</a:t>
            </a:r>
            <a:r>
              <a:rPr lang="en-US" dirty="0" smtClean="0">
                <a:solidFill>
                  <a:schemeClr val="tx1"/>
                </a:solidFill>
              </a:rPr>
              <a:t>hase variation</a:t>
            </a:r>
          </a:p>
        </p:txBody>
      </p:sp>
    </p:spTree>
    <p:extLst>
      <p:ext uri="{BB962C8B-B14F-4D97-AF65-F5344CB8AC3E}">
        <p14:creationId xmlns:p14="http://schemas.microsoft.com/office/powerpoint/2010/main" val="14848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3" grpId="0"/>
      <p:bldP spid="14" grpId="0"/>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4" name="Content Placeholder 2"/>
          <p:cNvSpPr>
            <a:spLocks noGrp="1"/>
          </p:cNvSpPr>
          <p:nvPr>
            <p:ph sz="quarter" idx="4294967295"/>
          </p:nvPr>
        </p:nvSpPr>
        <p:spPr>
          <a:xfrm>
            <a:off x="518164" y="982638"/>
            <a:ext cx="8054339" cy="3847115"/>
          </a:xfrm>
          <a:prstGeom prst="rect">
            <a:avLst/>
          </a:prstGeom>
        </p:spPr>
        <p:txBody>
          <a:bodyPr/>
          <a:lstStyle/>
          <a:p>
            <a:r>
              <a:rPr lang="en-US" dirty="0" err="1" smtClean="0">
                <a:solidFill>
                  <a:schemeClr val="tx1"/>
                </a:solidFill>
              </a:rPr>
              <a:t>Impinj</a:t>
            </a:r>
            <a:r>
              <a:rPr lang="en-US" dirty="0" smtClean="0">
                <a:solidFill>
                  <a:schemeClr val="tx1"/>
                </a:solidFill>
              </a:rPr>
              <a:t> Speedway Revolution RFID Reader</a:t>
            </a:r>
          </a:p>
          <a:p>
            <a:pPr lvl="1"/>
            <a:r>
              <a:rPr lang="en-US" dirty="0" smtClean="0">
                <a:solidFill>
                  <a:schemeClr val="tx1"/>
                </a:solidFill>
              </a:rPr>
              <a:t>Reads phase, RSSI, </a:t>
            </a:r>
            <a:r>
              <a:rPr lang="en-US" dirty="0" err="1" smtClean="0">
                <a:solidFill>
                  <a:schemeClr val="tx1"/>
                </a:solidFill>
              </a:rPr>
              <a:t>doppler</a:t>
            </a:r>
            <a:r>
              <a:rPr lang="en-US" dirty="0" smtClean="0">
                <a:solidFill>
                  <a:schemeClr val="tx1"/>
                </a:solidFill>
              </a:rPr>
              <a:t> of RFID tags</a:t>
            </a:r>
          </a:p>
          <a:p>
            <a:pPr lvl="1"/>
            <a:r>
              <a:rPr lang="en-US" dirty="0" smtClean="0">
                <a:solidFill>
                  <a:srgbClr val="C00000"/>
                </a:solidFill>
              </a:rPr>
              <a:t>300 tags/second</a:t>
            </a:r>
          </a:p>
          <a:p>
            <a:pPr lvl="1"/>
            <a:r>
              <a:rPr lang="en-US" dirty="0" smtClean="0">
                <a:solidFill>
                  <a:srgbClr val="C00000"/>
                </a:solidFill>
              </a:rPr>
              <a:t>50 channels</a:t>
            </a:r>
            <a:r>
              <a:rPr lang="en-US" dirty="0" smtClean="0">
                <a:solidFill>
                  <a:schemeClr val="tx1"/>
                </a:solidFill>
              </a:rPr>
              <a:t>, </a:t>
            </a:r>
            <a:r>
              <a:rPr lang="en-US" dirty="0" smtClean="0">
                <a:solidFill>
                  <a:srgbClr val="C00000"/>
                </a:solidFill>
              </a:rPr>
              <a:t>902.75-927.75</a:t>
            </a:r>
            <a:r>
              <a:rPr lang="en-US" dirty="0" smtClean="0">
                <a:solidFill>
                  <a:schemeClr val="tx1"/>
                </a:solidFill>
              </a:rPr>
              <a:t> (25 MHz bandwidth)</a:t>
            </a:r>
          </a:p>
          <a:p>
            <a:pPr lvl="1"/>
            <a:endParaRPr lang="en-US" dirty="0" smtClean="0">
              <a:solidFill>
                <a:schemeClr val="tx1"/>
              </a:solidFill>
            </a:endParaRPr>
          </a:p>
          <a:p>
            <a:r>
              <a:rPr lang="en-US" dirty="0">
                <a:solidFill>
                  <a:srgbClr val="C00000"/>
                </a:solidFill>
              </a:rPr>
              <a:t>6</a:t>
            </a:r>
            <a:r>
              <a:rPr lang="en-US" dirty="0" smtClean="0">
                <a:solidFill>
                  <a:srgbClr val="C00000"/>
                </a:solidFill>
              </a:rPr>
              <a:t> </a:t>
            </a:r>
            <a:r>
              <a:rPr lang="en-US" dirty="0" err="1" smtClean="0">
                <a:solidFill>
                  <a:srgbClr val="C00000"/>
                </a:solidFill>
              </a:rPr>
              <a:t>dBi</a:t>
            </a:r>
            <a:r>
              <a:rPr lang="en-US" dirty="0" smtClean="0">
                <a:solidFill>
                  <a:srgbClr val="C00000"/>
                </a:solidFill>
              </a:rPr>
              <a:t> </a:t>
            </a:r>
            <a:r>
              <a:rPr lang="en-US" dirty="0" smtClean="0">
                <a:solidFill>
                  <a:schemeClr val="tx1"/>
                </a:solidFill>
              </a:rPr>
              <a:t>gain circular polarized Antennas</a:t>
            </a:r>
          </a:p>
          <a:p>
            <a:pPr marL="0" indent="0">
              <a:buNone/>
            </a:pPr>
            <a:endParaRPr lang="en-US" dirty="0" smtClean="0">
              <a:solidFill>
                <a:schemeClr val="tx1"/>
              </a:solidFill>
            </a:endParaRPr>
          </a:p>
          <a:p>
            <a:r>
              <a:rPr lang="en-US" dirty="0" err="1" smtClean="0">
                <a:solidFill>
                  <a:schemeClr val="tx1"/>
                </a:solidFill>
              </a:rPr>
              <a:t>Dogbone</a:t>
            </a:r>
            <a:r>
              <a:rPr lang="en-US" dirty="0">
                <a:solidFill>
                  <a:schemeClr val="tx1"/>
                </a:solidFill>
              </a:rPr>
              <a:t> </a:t>
            </a:r>
            <a:r>
              <a:rPr lang="en-US" dirty="0" smtClean="0">
                <a:solidFill>
                  <a:schemeClr val="tx1"/>
                </a:solidFill>
              </a:rPr>
              <a:t>Monza 6 RFID tags </a:t>
            </a:r>
          </a:p>
          <a:p>
            <a:pPr marL="0" indent="0">
              <a:buNone/>
            </a:pPr>
            <a:r>
              <a:rPr lang="en-US" dirty="0" smtClean="0">
                <a:solidFill>
                  <a:schemeClr val="tx1"/>
                </a:solidFill>
              </a:rPr>
              <a:t>(Suited for </a:t>
            </a:r>
            <a:r>
              <a:rPr lang="en-US" dirty="0" smtClean="0">
                <a:solidFill>
                  <a:srgbClr val="C00000"/>
                </a:solidFill>
              </a:rPr>
              <a:t>866-928 MHz </a:t>
            </a:r>
            <a:r>
              <a:rPr lang="en-US" dirty="0" smtClean="0">
                <a:solidFill>
                  <a:schemeClr val="tx1"/>
                </a:solidFill>
              </a:rPr>
              <a:t>reading) </a:t>
            </a:r>
            <a:endParaRPr lang="en-US" dirty="0">
              <a:solidFill>
                <a:schemeClr val="tx1"/>
              </a:solidFill>
            </a:endParaRPr>
          </a:p>
        </p:txBody>
      </p:sp>
      <p:pic>
        <p:nvPicPr>
          <p:cNvPr id="5" name="Picture 4" descr="speedway-m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456" y="270478"/>
            <a:ext cx="2524570" cy="2288711"/>
          </a:xfrm>
          <a:prstGeom prst="rect">
            <a:avLst/>
          </a:prstGeom>
        </p:spPr>
      </p:pic>
      <p:pic>
        <p:nvPicPr>
          <p:cNvPr id="6" name="Picture 5" descr="RFMAX_Circularly_Polarized_Internal_RFID_Panel_Antenna_FCC__03611.1454442960.480.48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523" y="2740064"/>
            <a:ext cx="1726389" cy="1719196"/>
          </a:xfrm>
          <a:prstGeom prst="rect">
            <a:avLst/>
          </a:prstGeom>
        </p:spPr>
      </p:pic>
      <p:pic>
        <p:nvPicPr>
          <p:cNvPr id="7" name="Picture 6" descr="monz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381" y="4058257"/>
            <a:ext cx="1448324" cy="405530"/>
          </a:xfrm>
          <a:prstGeom prst="rect">
            <a:avLst/>
          </a:prstGeom>
        </p:spPr>
      </p:pic>
    </p:spTree>
    <p:extLst>
      <p:ext uri="{BB962C8B-B14F-4D97-AF65-F5344CB8AC3E}">
        <p14:creationId xmlns:p14="http://schemas.microsoft.com/office/powerpoint/2010/main" val="1550672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pic>
        <p:nvPicPr>
          <p:cNvPr id="5" name="Content Placeholder 3" descr="setu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671" y="982663"/>
            <a:ext cx="5128682" cy="3846512"/>
          </a:xfrm>
          <a:prstGeom prst="rect">
            <a:avLst/>
          </a:prstGeom>
        </p:spPr>
      </p:pic>
      <p:sp>
        <p:nvSpPr>
          <p:cNvPr id="6" name="TextBox 5"/>
          <p:cNvSpPr txBox="1"/>
          <p:nvPr/>
        </p:nvSpPr>
        <p:spPr>
          <a:xfrm>
            <a:off x="0" y="1893349"/>
            <a:ext cx="1934619"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dirty="0" smtClean="0">
                <a:solidFill>
                  <a:schemeClr val="accent6">
                    <a:lumMod val="90000"/>
                    <a:lumOff val="10000"/>
                  </a:schemeClr>
                </a:solidFill>
              </a:rPr>
              <a:t>Reference Tags</a:t>
            </a:r>
          </a:p>
        </p:txBody>
      </p:sp>
      <p:sp>
        <p:nvSpPr>
          <p:cNvPr id="7" name="TextBox 6"/>
          <p:cNvSpPr txBox="1"/>
          <p:nvPr/>
        </p:nvSpPr>
        <p:spPr>
          <a:xfrm>
            <a:off x="559650" y="2903745"/>
            <a:ext cx="1184940" cy="369332"/>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dirty="0" smtClean="0">
                <a:solidFill>
                  <a:schemeClr val="accent6">
                    <a:lumMod val="90000"/>
                    <a:lumOff val="10000"/>
                  </a:schemeClr>
                </a:solidFill>
              </a:rPr>
              <a:t>The Cart</a:t>
            </a:r>
          </a:p>
        </p:txBody>
      </p:sp>
      <p:sp>
        <p:nvSpPr>
          <p:cNvPr id="8" name="TextBox 7"/>
          <p:cNvSpPr txBox="1"/>
          <p:nvPr/>
        </p:nvSpPr>
        <p:spPr>
          <a:xfrm>
            <a:off x="489096" y="3597581"/>
            <a:ext cx="1268045" cy="369332"/>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dirty="0" smtClean="0">
                <a:solidFill>
                  <a:schemeClr val="accent6">
                    <a:lumMod val="90000"/>
                    <a:lumOff val="10000"/>
                  </a:schemeClr>
                </a:solidFill>
              </a:rPr>
              <a:t>Antennas</a:t>
            </a:r>
          </a:p>
        </p:txBody>
      </p:sp>
      <p:sp>
        <p:nvSpPr>
          <p:cNvPr id="9" name="TextBox 8"/>
          <p:cNvSpPr txBox="1"/>
          <p:nvPr/>
        </p:nvSpPr>
        <p:spPr>
          <a:xfrm>
            <a:off x="282984" y="4232138"/>
            <a:ext cx="1646605" cy="369332"/>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dirty="0" smtClean="0">
                <a:solidFill>
                  <a:schemeClr val="accent6">
                    <a:lumMod val="90000"/>
                    <a:lumOff val="10000"/>
                  </a:schemeClr>
                </a:solidFill>
              </a:rPr>
              <a:t>RFID Reader</a:t>
            </a:r>
          </a:p>
        </p:txBody>
      </p:sp>
      <p:cxnSp>
        <p:nvCxnSpPr>
          <p:cNvPr id="10" name="Straight Arrow Connector 9"/>
          <p:cNvCxnSpPr/>
          <p:nvPr/>
        </p:nvCxnSpPr>
        <p:spPr bwMode="auto">
          <a:xfrm flipV="1">
            <a:off x="1934619" y="1705190"/>
            <a:ext cx="334845" cy="35279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1" name="Straight Arrow Connector 10"/>
          <p:cNvCxnSpPr>
            <a:stCxn id="7" idx="3"/>
          </p:cNvCxnSpPr>
          <p:nvPr/>
        </p:nvCxnSpPr>
        <p:spPr bwMode="auto">
          <a:xfrm flipV="1">
            <a:off x="1934619" y="1611111"/>
            <a:ext cx="3815474" cy="46690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2" name="Straight Arrow Connector 11"/>
          <p:cNvCxnSpPr/>
          <p:nvPr/>
        </p:nvCxnSpPr>
        <p:spPr bwMode="auto">
          <a:xfrm>
            <a:off x="1934619" y="2078015"/>
            <a:ext cx="2392649" cy="1195062"/>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3" name="Straight Arrow Connector 12"/>
          <p:cNvCxnSpPr/>
          <p:nvPr/>
        </p:nvCxnSpPr>
        <p:spPr bwMode="auto">
          <a:xfrm>
            <a:off x="1757141" y="3060596"/>
            <a:ext cx="1993942" cy="2360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4" name="Straight Arrow Connector 13"/>
          <p:cNvCxnSpPr/>
          <p:nvPr/>
        </p:nvCxnSpPr>
        <p:spPr bwMode="auto">
          <a:xfrm flipV="1">
            <a:off x="1744590" y="3727898"/>
            <a:ext cx="2406295" cy="12101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cxnSp>
        <p:nvCxnSpPr>
          <p:cNvPr id="15" name="Straight Arrow Connector 14"/>
          <p:cNvCxnSpPr>
            <a:stCxn id="11" idx="3"/>
          </p:cNvCxnSpPr>
          <p:nvPr/>
        </p:nvCxnSpPr>
        <p:spPr bwMode="auto">
          <a:xfrm flipV="1">
            <a:off x="1929589" y="4139496"/>
            <a:ext cx="2186018" cy="2773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
        <p:nvSpPr>
          <p:cNvPr id="16" name="TextBox 15"/>
          <p:cNvSpPr txBox="1"/>
          <p:nvPr/>
        </p:nvSpPr>
        <p:spPr>
          <a:xfrm>
            <a:off x="559650" y="2423578"/>
            <a:ext cx="909223" cy="369332"/>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pPr>
              <a:spcAft>
                <a:spcPts val="600"/>
              </a:spcAft>
            </a:pPr>
            <a:r>
              <a:rPr lang="en-US" dirty="0" smtClean="0">
                <a:solidFill>
                  <a:schemeClr val="accent6">
                    <a:lumMod val="90000"/>
                    <a:lumOff val="10000"/>
                  </a:schemeClr>
                </a:solidFill>
              </a:rPr>
              <a:t>Laptop</a:t>
            </a:r>
          </a:p>
        </p:txBody>
      </p:sp>
      <p:cxnSp>
        <p:nvCxnSpPr>
          <p:cNvPr id="17" name="Straight Arrow Connector 16"/>
          <p:cNvCxnSpPr>
            <a:stCxn id="16" idx="3"/>
          </p:cNvCxnSpPr>
          <p:nvPr/>
        </p:nvCxnSpPr>
        <p:spPr bwMode="auto">
          <a:xfrm>
            <a:off x="1468873" y="2608244"/>
            <a:ext cx="2955209" cy="963850"/>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112894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metrics</a:t>
            </a:r>
            <a:endParaRPr lang="en-US" dirty="0"/>
          </a:p>
        </p:txBody>
      </p:sp>
      <p:sp>
        <p:nvSpPr>
          <p:cNvPr id="4" name="Content Placeholder 2"/>
          <p:cNvSpPr>
            <a:spLocks noGrp="1"/>
          </p:cNvSpPr>
          <p:nvPr>
            <p:ph idx="1"/>
          </p:nvPr>
        </p:nvSpPr>
        <p:spPr>
          <a:xfrm>
            <a:off x="457200" y="1085849"/>
            <a:ext cx="8538882" cy="3714751"/>
          </a:xfrm>
        </p:spPr>
        <p:txBody>
          <a:bodyPr>
            <a:normAutofit/>
          </a:bodyPr>
          <a:lstStyle/>
          <a:p>
            <a:pPr hangingPunct="1"/>
            <a:r>
              <a:rPr lang="en-US" altLang="en-US" sz="1800" u="sng" dirty="0" smtClean="0">
                <a:solidFill>
                  <a:schemeClr val="tx1"/>
                </a:solidFill>
                <a:latin typeface="+mn-lt"/>
              </a:rPr>
              <a:t>Modules</a:t>
            </a:r>
            <a:r>
              <a:rPr lang="en-US" altLang="en-US" sz="1800" dirty="0" smtClean="0">
                <a:solidFill>
                  <a:schemeClr val="tx1"/>
                </a:solidFill>
                <a:latin typeface="+mn-lt"/>
              </a:rPr>
              <a:t> :</a:t>
            </a:r>
          </a:p>
          <a:p>
            <a:pPr marL="448056" lvl="2" hangingPunct="1">
              <a:buSzPct val="120000"/>
              <a:buFont typeface="Wingdings" panose="05000000000000000000" pitchFamily="2" charset="2"/>
              <a:buChar char="§"/>
            </a:pPr>
            <a:r>
              <a:rPr lang="en-US" altLang="en-US" sz="1800" dirty="0" smtClean="0">
                <a:solidFill>
                  <a:schemeClr val="tx1"/>
                </a:solidFill>
                <a:latin typeface="+mn-lt"/>
              </a:rPr>
              <a:t>Detecting items inside the cart.</a:t>
            </a:r>
            <a:endParaRPr lang="en-US" altLang="en-US" sz="1800" dirty="0">
              <a:solidFill>
                <a:schemeClr val="tx1"/>
              </a:solidFill>
              <a:latin typeface="+mn-lt"/>
            </a:endParaRPr>
          </a:p>
          <a:p>
            <a:pPr marL="448056" lvl="2" hangingPunct="1">
              <a:buSzPct val="120000"/>
              <a:buFont typeface="Wingdings" panose="05000000000000000000" pitchFamily="2" charset="2"/>
              <a:buChar char="§"/>
            </a:pPr>
            <a:r>
              <a:rPr lang="en-US" altLang="en-US" sz="1800" dirty="0" smtClean="0">
                <a:solidFill>
                  <a:schemeClr val="tx1"/>
                </a:solidFill>
                <a:latin typeface="+mn-lt"/>
              </a:rPr>
              <a:t>Detecting user interest in a particular item</a:t>
            </a:r>
            <a:r>
              <a:rPr lang="en-US" altLang="en-US" sz="1800" dirty="0" smtClean="0">
                <a:latin typeface="+mn-lt"/>
              </a:rPr>
              <a:t>.</a:t>
            </a:r>
          </a:p>
          <a:p>
            <a:pPr marL="289306" lvl="2" indent="0" hangingPunct="1">
              <a:buSzPct val="120000"/>
              <a:buNone/>
            </a:pPr>
            <a:endParaRPr lang="en-US" altLang="en-US" sz="1800" dirty="0" smtClean="0">
              <a:latin typeface="+mn-lt"/>
            </a:endParaRPr>
          </a:p>
          <a:p>
            <a:r>
              <a:rPr lang="en-US" altLang="en-US" sz="1800" u="sng" dirty="0" smtClean="0">
                <a:solidFill>
                  <a:schemeClr val="tx1"/>
                </a:solidFill>
                <a:latin typeface="+mn-lt"/>
              </a:rPr>
              <a:t>Metrics</a:t>
            </a:r>
            <a:r>
              <a:rPr lang="en-US" altLang="en-US" sz="1800" dirty="0" smtClean="0">
                <a:solidFill>
                  <a:schemeClr val="tx1"/>
                </a:solidFill>
                <a:latin typeface="+mn-lt"/>
              </a:rPr>
              <a:t> :</a:t>
            </a:r>
          </a:p>
          <a:p>
            <a:pPr lvl="1"/>
            <a:r>
              <a:rPr lang="en-US" altLang="en-US" sz="1800" dirty="0" smtClean="0">
                <a:solidFill>
                  <a:srgbClr val="C00000"/>
                </a:solidFill>
                <a:latin typeface="+mn-lt"/>
              </a:rPr>
              <a:t>Accuracy </a:t>
            </a:r>
            <a:r>
              <a:rPr lang="en-US" altLang="en-US" sz="1800" dirty="0" smtClean="0">
                <a:solidFill>
                  <a:schemeClr val="tx1"/>
                </a:solidFill>
                <a:latin typeface="+mn-lt"/>
              </a:rPr>
              <a:t>(What percentage of items predicted correctly ?)</a:t>
            </a:r>
          </a:p>
          <a:p>
            <a:pPr lvl="1"/>
            <a:endParaRPr lang="en-US" altLang="en-US" sz="1800" dirty="0" smtClean="0">
              <a:solidFill>
                <a:schemeClr val="tx1"/>
              </a:solidFill>
              <a:latin typeface="+mn-lt"/>
            </a:endParaRPr>
          </a:p>
          <a:p>
            <a:pPr lvl="2"/>
            <a:r>
              <a:rPr lang="en-US" altLang="en-US" sz="1800" dirty="0">
                <a:solidFill>
                  <a:srgbClr val="C00000"/>
                </a:solidFill>
                <a:latin typeface="+mn-lt"/>
              </a:rPr>
              <a:t>False Positive % </a:t>
            </a:r>
            <a:r>
              <a:rPr lang="en-US" altLang="en-US" sz="1800" dirty="0">
                <a:solidFill>
                  <a:schemeClr val="tx1"/>
                </a:solidFill>
                <a:latin typeface="+mn-lt"/>
              </a:rPr>
              <a:t>(What percentage of items are outside but tagged inside ?</a:t>
            </a:r>
            <a:r>
              <a:rPr lang="en-US" altLang="en-US" sz="1800" dirty="0" smtClean="0">
                <a:solidFill>
                  <a:schemeClr val="tx1"/>
                </a:solidFill>
                <a:latin typeface="+mn-lt"/>
              </a:rPr>
              <a:t>)</a:t>
            </a:r>
          </a:p>
          <a:p>
            <a:pPr lvl="2"/>
            <a:r>
              <a:rPr lang="en-US" altLang="en-US" sz="1800" dirty="0">
                <a:solidFill>
                  <a:srgbClr val="C00000"/>
                </a:solidFill>
                <a:latin typeface="+mn-lt"/>
              </a:rPr>
              <a:t>False Negative % </a:t>
            </a:r>
            <a:r>
              <a:rPr lang="en-US" altLang="en-US" sz="1800" dirty="0">
                <a:solidFill>
                  <a:schemeClr val="tx1"/>
                </a:solidFill>
                <a:latin typeface="+mn-lt"/>
              </a:rPr>
              <a:t>(What percentage of items are inside but tagged outside ?</a:t>
            </a:r>
            <a:r>
              <a:rPr lang="en-US" altLang="en-US" sz="1800" dirty="0" smtClean="0">
                <a:solidFill>
                  <a:schemeClr val="tx1"/>
                </a:solidFill>
                <a:latin typeface="+mn-lt"/>
              </a:rPr>
              <a:t>)</a:t>
            </a:r>
          </a:p>
          <a:p>
            <a:pPr marL="572770" lvl="2" indent="0">
              <a:buNone/>
            </a:pPr>
            <a:endParaRPr lang="en-US" altLang="en-US" sz="1800" dirty="0" smtClean="0">
              <a:latin typeface="+mn-lt"/>
            </a:endParaRPr>
          </a:p>
          <a:p>
            <a:pPr lvl="1"/>
            <a:r>
              <a:rPr lang="en-US" altLang="en-US" sz="1800" dirty="0" smtClean="0">
                <a:solidFill>
                  <a:srgbClr val="C00000"/>
                </a:solidFill>
                <a:latin typeface="+mn-lt"/>
              </a:rPr>
              <a:t>Detection Latency </a:t>
            </a:r>
            <a:r>
              <a:rPr lang="en-US" altLang="en-US" sz="1800" dirty="0" smtClean="0">
                <a:solidFill>
                  <a:schemeClr val="tx1"/>
                </a:solidFill>
                <a:latin typeface="+mn-lt"/>
              </a:rPr>
              <a:t>(How much time it takes to detect </a:t>
            </a:r>
            <a:r>
              <a:rPr lang="en-US" altLang="en-US" sz="1800" dirty="0">
                <a:solidFill>
                  <a:schemeClr val="tx1"/>
                </a:solidFill>
                <a:latin typeface="+mn-lt"/>
              </a:rPr>
              <a:t>?)</a:t>
            </a:r>
            <a:endParaRPr lang="en-US" altLang="en-US" sz="1800" dirty="0" smtClean="0">
              <a:solidFill>
                <a:schemeClr val="tx1"/>
              </a:solidFill>
              <a:latin typeface="+mn-lt"/>
            </a:endParaRPr>
          </a:p>
          <a:p>
            <a:pPr hangingPunct="1"/>
            <a:endParaRPr lang="en-US" altLang="en-US" dirty="0"/>
          </a:p>
        </p:txBody>
      </p:sp>
    </p:spTree>
    <p:extLst>
      <p:ext uri="{BB962C8B-B14F-4D97-AF65-F5344CB8AC3E}">
        <p14:creationId xmlns:p14="http://schemas.microsoft.com/office/powerpoint/2010/main" val="101578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blinds(horizontal)">
                                      <p:cBhvr>
                                        <p:cTn id="20" dur="500"/>
                                        <p:tgtEl>
                                          <p:spTgt spid="4">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blinds(horizontal)">
                                      <p:cBhvr>
                                        <p:cTn id="23" dur="500"/>
                                        <p:tgtEl>
                                          <p:spTgt spid="4">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blinds(horizontal)">
                                      <p:cBhvr>
                                        <p:cTn id="26" dur="500"/>
                                        <p:tgtEl>
                                          <p:spTgt spid="4">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blinds(horizontal)">
                                      <p:cBhvr>
                                        <p:cTn id="29"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816</Words>
  <Application>Microsoft Macintosh PowerPoint</Application>
  <PresentationFormat>On-screen Show (16:9)</PresentationFormat>
  <Paragraphs>133</Paragraphs>
  <Slides>15</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American Typewriter</vt:lpstr>
      <vt:lpstr>Calibri</vt:lpstr>
      <vt:lpstr>Century</vt:lpstr>
      <vt:lpstr>Courier New</vt:lpstr>
      <vt:lpstr>Georgia</vt:lpstr>
      <vt:lpstr>Helvetica</vt:lpstr>
      <vt:lpstr>Helvetica Neue</vt:lpstr>
      <vt:lpstr>Lucida Bright</vt:lpstr>
      <vt:lpstr>Trebuchet MS</vt:lpstr>
      <vt:lpstr>Wingdings</vt:lpstr>
      <vt:lpstr>Wingdings 2</vt:lpstr>
      <vt:lpstr>メイリオ</vt:lpstr>
      <vt:lpstr>Arial</vt:lpstr>
      <vt:lpstr>Urban</vt:lpstr>
      <vt:lpstr>Konark: A RFID based system for enhancing in-store shopping experience </vt:lpstr>
      <vt:lpstr>Motivation</vt:lpstr>
      <vt:lpstr>Overview</vt:lpstr>
      <vt:lpstr>Our Work</vt:lpstr>
      <vt:lpstr>Detecting Items Inside the Cart</vt:lpstr>
      <vt:lpstr>User’s Item Browsing Detection</vt:lpstr>
      <vt:lpstr>Setup</vt:lpstr>
      <vt:lpstr>Experimental Setup</vt:lpstr>
      <vt:lpstr>Evaluation metrics</vt:lpstr>
      <vt:lpstr>In-cart item Detection Accuracy</vt:lpstr>
      <vt:lpstr>Detection Latency vs Accuracy</vt:lpstr>
      <vt:lpstr>Item Browsing Detection</vt:lpstr>
      <vt:lpstr>Key takeaways</vt:lpstr>
      <vt:lpstr>Future Works</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2017-06-17T05:14:34Z</cp:lastPrinted>
  <dcterms:created xsi:type="dcterms:W3CDTF">2015-07-21T05:37:26Z</dcterms:created>
  <dcterms:modified xsi:type="dcterms:W3CDTF">2017-06-18T16:35:41Z</dcterms:modified>
</cp:coreProperties>
</file>